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66CC"/>
    <a:srgbClr val="0066FF"/>
    <a:srgbClr val="00CC00"/>
    <a:srgbClr val="FF6600"/>
    <a:srgbClr val="CC99FF"/>
    <a:srgbClr val="FF9900"/>
    <a:srgbClr val="FFFF00"/>
    <a:srgbClr val="CC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954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28A0-3809-4216-8001-DBB2E2F0FB25}" type="datetimeFigureOut">
              <a:rPr lang="es-ES" smtClean="0"/>
              <a:pPr/>
              <a:t>25/10/2019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E6AB-74DA-4416-97A6-C11660A245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28A0-3809-4216-8001-DBB2E2F0FB25}" type="datetimeFigureOut">
              <a:rPr lang="es-ES" smtClean="0"/>
              <a:pPr/>
              <a:t>25/10/2019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E6AB-74DA-4416-97A6-C11660A245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28A0-3809-4216-8001-DBB2E2F0FB25}" type="datetimeFigureOut">
              <a:rPr lang="es-ES" smtClean="0"/>
              <a:pPr/>
              <a:t>25/10/2019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E6AB-74DA-4416-97A6-C11660A245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28A0-3809-4216-8001-DBB2E2F0FB25}" type="datetimeFigureOut">
              <a:rPr lang="es-ES" smtClean="0"/>
              <a:pPr/>
              <a:t>25/10/2019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E6AB-74DA-4416-97A6-C11660A245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28A0-3809-4216-8001-DBB2E2F0FB25}" type="datetimeFigureOut">
              <a:rPr lang="es-ES" smtClean="0"/>
              <a:pPr/>
              <a:t>25/10/2019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E6AB-74DA-4416-97A6-C11660A245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28A0-3809-4216-8001-DBB2E2F0FB25}" type="datetimeFigureOut">
              <a:rPr lang="es-ES" smtClean="0"/>
              <a:pPr/>
              <a:t>25/10/2019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E6AB-74DA-4416-97A6-C11660A245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28A0-3809-4216-8001-DBB2E2F0FB25}" type="datetimeFigureOut">
              <a:rPr lang="es-ES" smtClean="0"/>
              <a:pPr/>
              <a:t>25/10/2019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E6AB-74DA-4416-97A6-C11660A245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28A0-3809-4216-8001-DBB2E2F0FB25}" type="datetimeFigureOut">
              <a:rPr lang="es-ES" smtClean="0"/>
              <a:pPr/>
              <a:t>25/10/2019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E6AB-74DA-4416-97A6-C11660A245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28A0-3809-4216-8001-DBB2E2F0FB25}" type="datetimeFigureOut">
              <a:rPr lang="es-ES" smtClean="0"/>
              <a:pPr/>
              <a:t>25/10/2019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E6AB-74DA-4416-97A6-C11660A245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28A0-3809-4216-8001-DBB2E2F0FB25}" type="datetimeFigureOut">
              <a:rPr lang="es-ES" smtClean="0"/>
              <a:pPr/>
              <a:t>25/10/2019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E6AB-74DA-4416-97A6-C11660A245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28A0-3809-4216-8001-DBB2E2F0FB25}" type="datetimeFigureOut">
              <a:rPr lang="es-ES" smtClean="0"/>
              <a:pPr/>
              <a:t>25/10/2019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E6AB-74DA-4416-97A6-C11660A245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28A0-3809-4216-8001-DBB2E2F0FB25}" type="datetimeFigureOut">
              <a:rPr lang="es-ES" smtClean="0"/>
              <a:pPr/>
              <a:t>25/10/2019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8E6AB-74DA-4416-97A6-C11660A245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de english symbo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9" name="8 Cinta hacia arriba"/>
          <p:cNvSpPr/>
          <p:nvPr/>
        </p:nvSpPr>
        <p:spPr>
          <a:xfrm>
            <a:off x="541703" y="214290"/>
            <a:ext cx="8590420" cy="1785950"/>
          </a:xfrm>
          <a:prstGeom prst="ribbon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rgbClr val="0070C0"/>
                </a:solidFill>
                <a:latin typeface="Britannic Bold" pitchFamily="34" charset="0"/>
              </a:rPr>
              <a:t>ENGLISH DAY</a:t>
            </a:r>
            <a:endParaRPr lang="es-ES" sz="5000" b="1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sp>
        <p:nvSpPr>
          <p:cNvPr id="10" name="9 Proceso alternativo"/>
          <p:cNvSpPr/>
          <p:nvPr/>
        </p:nvSpPr>
        <p:spPr>
          <a:xfrm>
            <a:off x="1083442" y="5286388"/>
            <a:ext cx="7739117" cy="1285884"/>
          </a:xfrm>
          <a:prstGeom prst="flowChartAlternateProcess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rgbClr val="FF0000"/>
                </a:solidFill>
                <a:latin typeface="Britannic Bold" pitchFamily="34" charset="0"/>
              </a:rPr>
              <a:t>COLEGIO SAN JOSÉ DEL PARQUE</a:t>
            </a:r>
            <a:endParaRPr lang="es-ES" sz="4000" b="1" dirty="0">
              <a:solidFill>
                <a:srgbClr val="FF00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8868997" cy="869934"/>
          </a:xfrm>
        </p:spPr>
        <p:txBody>
          <a:bodyPr>
            <a:normAutofit/>
          </a:bodyPr>
          <a:lstStyle/>
          <a:p>
            <a:pPr algn="ctr"/>
            <a:r>
              <a:rPr lang="es-ES" sz="4500" dirty="0" smtClean="0">
                <a:solidFill>
                  <a:srgbClr val="00B0F0"/>
                </a:solidFill>
              </a:rPr>
              <a:t>¿QUÉ ES?</a:t>
            </a:r>
            <a:endParaRPr lang="es-ES" sz="4500" dirty="0">
              <a:solidFill>
                <a:srgbClr val="00B0F0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313" y="1500174"/>
            <a:ext cx="5076829" cy="4286280"/>
          </a:xfrm>
        </p:spPr>
        <p:txBody>
          <a:bodyPr>
            <a:noAutofit/>
          </a:bodyPr>
          <a:lstStyle/>
          <a:p>
            <a:r>
              <a:rPr lang="es-ES" sz="3500" b="1" dirty="0" smtClean="0">
                <a:solidFill>
                  <a:srgbClr val="00CC66"/>
                </a:solidFill>
              </a:rPr>
              <a:t>ES UNA JORNADA DE INMERSIÓN LINGÜÍSTICA EN INGLÉS REALIZADA EN EL PROPIO CENTRO Y LLEVADA A CABO POR SU PROFESORADO.</a:t>
            </a:r>
            <a:r>
              <a:rPr lang="es-ES" sz="3300" dirty="0" smtClean="0">
                <a:latin typeface="Britannic Bold" pitchFamily="34" charset="0"/>
              </a:rPr>
              <a:t/>
            </a:r>
            <a:br>
              <a:rPr lang="es-ES" sz="3300" dirty="0" smtClean="0">
                <a:latin typeface="Britannic Bold" pitchFamily="34" charset="0"/>
              </a:rPr>
            </a:br>
            <a:endParaRPr lang="es-ES" sz="3300" dirty="0"/>
          </a:p>
        </p:txBody>
      </p:sp>
      <p:pic>
        <p:nvPicPr>
          <p:cNvPr id="5" name="Picture 2" descr="Resultado de imagen de we love english clipar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94738" y="3714753"/>
            <a:ext cx="4175123" cy="2863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9023779" cy="869934"/>
          </a:xfrm>
        </p:spPr>
        <p:txBody>
          <a:bodyPr/>
          <a:lstStyle/>
          <a:p>
            <a:pPr algn="ctr"/>
            <a:r>
              <a:rPr lang="es-ES" sz="4500" dirty="0" smtClean="0">
                <a:solidFill>
                  <a:srgbClr val="9933FF"/>
                </a:solidFill>
              </a:rPr>
              <a:t>¿POR QUÉ?</a:t>
            </a:r>
            <a:endParaRPr lang="es-ES" dirty="0">
              <a:solidFill>
                <a:srgbClr val="9933FF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357299"/>
            <a:ext cx="4457700" cy="5143536"/>
          </a:xfrm>
          <a:solidFill>
            <a:srgbClr val="CCECFF"/>
          </a:solidFill>
        </p:spPr>
        <p:txBody>
          <a:bodyPr anchor="t">
            <a:noAutofit/>
          </a:bodyPr>
          <a:lstStyle/>
          <a:p>
            <a:pPr marL="342900" indent="-342900"/>
            <a:r>
              <a:rPr lang="es-ES" sz="2700" b="1" dirty="0" smtClean="0">
                <a:solidFill>
                  <a:srgbClr val="0070C0"/>
                </a:solidFill>
              </a:rPr>
              <a:t>1. CUBRIR NECESIDADES DE</a:t>
            </a:r>
          </a:p>
          <a:p>
            <a:pPr marL="342900" indent="-342900"/>
            <a:r>
              <a:rPr lang="es-ES" sz="2700" b="1" dirty="0" smtClean="0">
                <a:solidFill>
                  <a:srgbClr val="0070C0"/>
                </a:solidFill>
              </a:rPr>
              <a:t>EXPRESIÓN Y COMPRENSIÓN </a:t>
            </a:r>
          </a:p>
          <a:p>
            <a:pPr marL="342900" indent="-342900"/>
            <a:r>
              <a:rPr lang="es-ES" sz="2700" b="1" dirty="0" smtClean="0">
                <a:solidFill>
                  <a:srgbClr val="0070C0"/>
                </a:solidFill>
              </a:rPr>
              <a:t>ORAL.</a:t>
            </a:r>
          </a:p>
          <a:p>
            <a:r>
              <a:rPr lang="es-ES" sz="2700" b="1" dirty="0" smtClean="0">
                <a:solidFill>
                  <a:srgbClr val="0070C0"/>
                </a:solidFill>
              </a:rPr>
              <a:t>2. MOTIVACIÓN DEL ALUMNADO.</a:t>
            </a:r>
          </a:p>
          <a:p>
            <a:r>
              <a:rPr lang="es-ES" sz="2700" b="1" dirty="0" smtClean="0">
                <a:solidFill>
                  <a:srgbClr val="0070C0"/>
                </a:solidFill>
              </a:rPr>
              <a:t>3. CONOCER PAÍSES DE HABLA INGLESA PARA FAVORECER EL INTERÉS POR EL APRENDIZAJE DE SU LENGUA.</a:t>
            </a:r>
          </a:p>
          <a:p>
            <a:r>
              <a:rPr lang="es-ES" sz="2700" b="1" dirty="0" smtClean="0">
                <a:solidFill>
                  <a:srgbClr val="0070C0"/>
                </a:solidFill>
              </a:rPr>
              <a:t> </a:t>
            </a:r>
            <a:endParaRPr lang="es-ES" sz="27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714752"/>
            <a:ext cx="479110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23844" y="142852"/>
            <a:ext cx="8915400" cy="1143000"/>
          </a:xfrm>
        </p:spPr>
        <p:txBody>
          <a:bodyPr/>
          <a:lstStyle/>
          <a:p>
            <a:r>
              <a:rPr lang="es-ES" sz="4500" b="1" dirty="0" smtClean="0">
                <a:solidFill>
                  <a:srgbClr val="CC00FF"/>
                </a:solidFill>
              </a:rPr>
              <a:t>OBJETIVOS</a:t>
            </a:r>
            <a:endParaRPr lang="es-ES" dirty="0">
              <a:solidFill>
                <a:srgbClr val="CC00FF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3" y="714356"/>
            <a:ext cx="2964465" cy="244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 alternativo"/>
          <p:cNvSpPr/>
          <p:nvPr/>
        </p:nvSpPr>
        <p:spPr>
          <a:xfrm>
            <a:off x="3738554" y="1285860"/>
            <a:ext cx="2500330" cy="100013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PROMOVER EL USO DEL INGLÉS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8" name="7 Flecha a la derecha con muesca"/>
          <p:cNvSpPr/>
          <p:nvPr/>
        </p:nvSpPr>
        <p:spPr>
          <a:xfrm>
            <a:off x="6381760" y="1500174"/>
            <a:ext cx="714380" cy="571504"/>
          </a:xfrm>
          <a:prstGeom prst="notched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Proceso alternativo"/>
          <p:cNvSpPr/>
          <p:nvPr/>
        </p:nvSpPr>
        <p:spPr>
          <a:xfrm>
            <a:off x="7167578" y="1285860"/>
            <a:ext cx="2500330" cy="100013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AUMENTAR LA MOTIVACIÓN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10" name="9 Flecha a la derecha con muesca"/>
          <p:cNvSpPr/>
          <p:nvPr/>
        </p:nvSpPr>
        <p:spPr>
          <a:xfrm rot="7604216">
            <a:off x="7771701" y="2568344"/>
            <a:ext cx="1143008" cy="1123334"/>
          </a:xfrm>
          <a:prstGeom prst="notched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 alternativo"/>
          <p:cNvSpPr/>
          <p:nvPr/>
        </p:nvSpPr>
        <p:spPr>
          <a:xfrm>
            <a:off x="3809992" y="4071942"/>
            <a:ext cx="5786478" cy="114300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MEJORAR LAS HABILIDADES COMUNICATIVAS ORALES, SOCIALES Y PERSONALES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12" name="11 Flecha a la derecha con muesca"/>
          <p:cNvSpPr/>
          <p:nvPr/>
        </p:nvSpPr>
        <p:spPr>
          <a:xfrm rot="8469495">
            <a:off x="2967028" y="5004091"/>
            <a:ext cx="642942" cy="500066"/>
          </a:xfrm>
          <a:prstGeom prst="notched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 alternativo"/>
          <p:cNvSpPr/>
          <p:nvPr/>
        </p:nvSpPr>
        <p:spPr>
          <a:xfrm>
            <a:off x="238092" y="5000636"/>
            <a:ext cx="2571768" cy="128588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DESTACAR LA PARTICIPACIÓN ACTIVA</a:t>
            </a:r>
            <a:endParaRPr lang="es-ES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500" b="1" dirty="0" smtClean="0">
                <a:solidFill>
                  <a:srgbClr val="00CC00"/>
                </a:solidFill>
              </a:rPr>
              <a:t>METODOLOGÍAS INNOVADORAS</a:t>
            </a:r>
            <a:endParaRPr lang="es-ES" dirty="0">
              <a:solidFill>
                <a:srgbClr val="00CC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ES" sz="3000" b="1" dirty="0" smtClean="0">
                <a:solidFill>
                  <a:srgbClr val="FF0000"/>
                </a:solidFill>
              </a:rPr>
              <a:t>APRENDIZAJE COOPERATIVO</a:t>
            </a:r>
          </a:p>
          <a:p>
            <a:pPr marL="514350" indent="-514350">
              <a:buAutoNum type="arabicPeriod"/>
            </a:pPr>
            <a:r>
              <a:rPr lang="es-ES" sz="3000" b="1" dirty="0" smtClean="0">
                <a:solidFill>
                  <a:srgbClr val="FF0000"/>
                </a:solidFill>
              </a:rPr>
              <a:t>GAMIFICACIÓN</a:t>
            </a:r>
          </a:p>
          <a:p>
            <a:pPr marL="514350" indent="-514350">
              <a:buAutoNum type="arabicPeriod"/>
            </a:pPr>
            <a:r>
              <a:rPr lang="es-ES" sz="3000" b="1" dirty="0" smtClean="0">
                <a:solidFill>
                  <a:srgbClr val="FF0000"/>
                </a:solidFill>
              </a:rPr>
              <a:t>INTELIGENCIAS MÚLTIPLES</a:t>
            </a:r>
          </a:p>
          <a:p>
            <a:pPr marL="514350" indent="-514350">
              <a:buAutoNum type="arabicPeriod"/>
            </a:pPr>
            <a:r>
              <a:rPr lang="es-ES" sz="3000" b="1" dirty="0" smtClean="0">
                <a:solidFill>
                  <a:srgbClr val="FF0000"/>
                </a:solidFill>
              </a:rPr>
              <a:t>APRENDIZAJE POR COMPETENCIAS</a:t>
            </a:r>
            <a:endParaRPr lang="es-ES" sz="3000" b="1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686" y="2214554"/>
            <a:ext cx="4757918" cy="318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6600"/>
                </a:solidFill>
              </a:rPr>
              <a:t>DESARROLLO Y EJECUCIÓN</a:t>
            </a:r>
            <a:endParaRPr lang="es-ES" dirty="0">
              <a:solidFill>
                <a:srgbClr val="FF66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95414" y="1428736"/>
            <a:ext cx="2071702" cy="500066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>
                <a:solidFill>
                  <a:srgbClr val="00CC00"/>
                </a:solidFill>
              </a:rPr>
              <a:t>INFANTIL</a:t>
            </a:r>
            <a:endParaRPr lang="es-ES" sz="2600" dirty="0">
              <a:solidFill>
                <a:srgbClr val="00CC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86262" cy="2111381"/>
          </a:xfrm>
        </p:spPr>
        <p:txBody>
          <a:bodyPr/>
          <a:lstStyle/>
          <a:p>
            <a:pPr algn="ctr"/>
            <a:r>
              <a:rPr lang="es-ES" b="1" dirty="0" smtClean="0"/>
              <a:t>5 AÑOS</a:t>
            </a:r>
          </a:p>
          <a:p>
            <a:pPr algn="ctr">
              <a:buNone/>
            </a:pPr>
            <a:r>
              <a:rPr lang="es-ES" b="1" dirty="0" smtClean="0"/>
              <a:t>LOS NIÑOS HACEN DIFERENTES JUEGOS TEMÁTICOS</a:t>
            </a:r>
            <a:endParaRPr lang="es-ES" b="1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881694" y="1500174"/>
            <a:ext cx="2564095" cy="393689"/>
          </a:xfrm>
        </p:spPr>
        <p:txBody>
          <a:bodyPr>
            <a:noAutofit/>
          </a:bodyPr>
          <a:lstStyle/>
          <a:p>
            <a:pPr algn="ctr"/>
            <a:r>
              <a:rPr lang="es-ES" sz="2600" dirty="0" smtClean="0">
                <a:solidFill>
                  <a:srgbClr val="00CC00"/>
                </a:solidFill>
              </a:rPr>
              <a:t>PRIMARIA</a:t>
            </a:r>
            <a:endParaRPr lang="es-ES" sz="2600" dirty="0">
              <a:solidFill>
                <a:srgbClr val="00CC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0" y="2174874"/>
            <a:ext cx="4778674" cy="4540274"/>
          </a:xfrm>
        </p:spPr>
        <p:txBody>
          <a:bodyPr/>
          <a:lstStyle/>
          <a:p>
            <a:pPr algn="ctr">
              <a:buNone/>
            </a:pPr>
            <a:r>
              <a:rPr lang="es-ES" b="1" dirty="0" smtClean="0">
                <a:solidFill>
                  <a:srgbClr val="0066FF"/>
                </a:solidFill>
              </a:rPr>
              <a:t>MAÑANA</a:t>
            </a:r>
          </a:p>
          <a:p>
            <a:r>
              <a:rPr lang="es-ES" sz="2000" b="1" dirty="0" smtClean="0"/>
              <a:t>1º Y 2º </a:t>
            </a:r>
            <a:r>
              <a:rPr lang="es-ES" sz="2000" b="1" dirty="0" smtClean="0">
                <a:sym typeface="Wingdings" pitchFamily="2" charset="2"/>
              </a:rPr>
              <a:t> GYMKHANA  - ALGUNOS PAÍSES DE HABLA INGLESA (PATIO 1)</a:t>
            </a:r>
          </a:p>
          <a:p>
            <a:r>
              <a:rPr lang="es-ES" sz="2000" b="1" dirty="0" smtClean="0">
                <a:sym typeface="Wingdings" pitchFamily="2" charset="2"/>
              </a:rPr>
              <a:t>3º Y 4º  </a:t>
            </a:r>
            <a:r>
              <a:rPr lang="es-ES" sz="2000" b="1" dirty="0" smtClean="0"/>
              <a:t> VISITA A LONDRES Y NUEVA YORK (PISTA CUBIERTA Y CARRETERA)</a:t>
            </a:r>
          </a:p>
          <a:p>
            <a:pPr algn="ctr">
              <a:buNone/>
            </a:pPr>
            <a:r>
              <a:rPr lang="es-ES" b="1" dirty="0" smtClean="0">
                <a:solidFill>
                  <a:srgbClr val="0066FF"/>
                </a:solidFill>
              </a:rPr>
              <a:t>TARDE</a:t>
            </a:r>
          </a:p>
          <a:p>
            <a:pPr algn="ctr">
              <a:buNone/>
            </a:pPr>
            <a:r>
              <a:rPr lang="es-ES" sz="2000" b="1" u="sng" dirty="0" smtClean="0"/>
              <a:t>SPELLING BEE CONTEST</a:t>
            </a:r>
          </a:p>
          <a:p>
            <a:pPr algn="ctr">
              <a:buNone/>
            </a:pPr>
            <a:r>
              <a:rPr lang="es-ES" sz="2000" b="1" dirty="0" smtClean="0"/>
              <a:t>1º, 2º Y 3º </a:t>
            </a:r>
            <a:r>
              <a:rPr lang="es-ES" sz="2000" b="1" dirty="0" smtClean="0">
                <a:sym typeface="Wingdings" pitchFamily="2" charset="2"/>
              </a:rPr>
              <a:t> SALÓN DE ACTOS</a:t>
            </a:r>
          </a:p>
          <a:p>
            <a:pPr algn="ctr">
              <a:buNone/>
            </a:pPr>
            <a:r>
              <a:rPr lang="es-ES" sz="2000" b="1" dirty="0" smtClean="0">
                <a:sym typeface="Wingdings" pitchFamily="2" charset="2"/>
              </a:rPr>
              <a:t>4º  SALA AUDIOVISUALES</a:t>
            </a:r>
            <a:endParaRPr lang="es-ES" sz="2000" b="1" dirty="0">
              <a:solidFill>
                <a:srgbClr val="0066FF"/>
              </a:solidFill>
            </a:endParaRPr>
          </a:p>
        </p:txBody>
      </p:sp>
      <p:pic>
        <p:nvPicPr>
          <p:cNvPr id="18436" name="Picture 4" descr="Resultado de imagen de BE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146" y="5429264"/>
            <a:ext cx="1075928" cy="1285884"/>
          </a:xfrm>
          <a:prstGeom prst="rect">
            <a:avLst/>
          </a:prstGeom>
          <a:noFill/>
        </p:spPr>
      </p:pic>
      <p:pic>
        <p:nvPicPr>
          <p:cNvPr id="18438" name="Picture 6" descr="Resultado de imagen de INFANTIL C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76948">
            <a:off x="325988" y="4236428"/>
            <a:ext cx="4167561" cy="146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Resultado de imagen de that's all fol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</p:spPr>
      </p:pic>
      <p:sp>
        <p:nvSpPr>
          <p:cNvPr id="11" name="10 Proceso alternativo"/>
          <p:cNvSpPr/>
          <p:nvPr/>
        </p:nvSpPr>
        <p:spPr>
          <a:xfrm>
            <a:off x="309530" y="285728"/>
            <a:ext cx="5572164" cy="1428760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500" b="1" dirty="0" smtClean="0">
                <a:solidFill>
                  <a:schemeClr val="tx1"/>
                </a:solidFill>
              </a:rPr>
              <a:t>¡MUCHAS GRACIAS!</a:t>
            </a:r>
            <a:endParaRPr lang="es-ES" sz="4500" b="1" dirty="0">
              <a:solidFill>
                <a:schemeClr val="tx1"/>
              </a:solidFill>
            </a:endParaRPr>
          </a:p>
        </p:txBody>
      </p:sp>
      <p:sp>
        <p:nvSpPr>
          <p:cNvPr id="12" name="11 Proceso alternativo"/>
          <p:cNvSpPr/>
          <p:nvPr/>
        </p:nvSpPr>
        <p:spPr>
          <a:xfrm>
            <a:off x="3381364" y="4857760"/>
            <a:ext cx="6215106" cy="1428760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500" b="1" dirty="0" smtClean="0">
                <a:solidFill>
                  <a:schemeClr val="tx1"/>
                </a:solidFill>
              </a:rPr>
              <a:t>¡ESO ES TODO, AMIGOS!</a:t>
            </a:r>
            <a:endParaRPr lang="es-ES" sz="4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7D342996275FB4FB08AA06F32AE4510" ma:contentTypeVersion="10" ma:contentTypeDescription="Crear nuevo documento." ma:contentTypeScope="" ma:versionID="d4f8c8948d2edac1b12bbe3003102b3a">
  <xsd:schema xmlns:xsd="http://www.w3.org/2001/XMLSchema" xmlns:xs="http://www.w3.org/2001/XMLSchema" xmlns:p="http://schemas.microsoft.com/office/2006/metadata/properties" xmlns:ns2="200b290e-452f-4ab3-b5cd-6d9e6e9ca17d" xmlns:ns3="2e2a054f-1e6c-4688-9a18-ad53e25c68ee" targetNamespace="http://schemas.microsoft.com/office/2006/metadata/properties" ma:root="true" ma:fieldsID="f005406ce901a3d38a1b63d7843f2193" ns2:_="" ns3:_="">
    <xsd:import namespace="200b290e-452f-4ab3-b5cd-6d9e6e9ca17d"/>
    <xsd:import namespace="2e2a054f-1e6c-4688-9a18-ad53e25c68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0b290e-452f-4ab3-b5cd-6d9e6e9ca1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a054f-1e6c-4688-9a18-ad53e25c68e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7B92EE-2482-4A7C-B6BA-072909B2ABEF}"/>
</file>

<file path=customXml/itemProps2.xml><?xml version="1.0" encoding="utf-8"?>
<ds:datastoreItem xmlns:ds="http://schemas.openxmlformats.org/officeDocument/2006/customXml" ds:itemID="{A90B3DBD-EEB4-42D2-B1AD-8B0CADEA7D2D}"/>
</file>

<file path=customXml/itemProps3.xml><?xml version="1.0" encoding="utf-8"?>
<ds:datastoreItem xmlns:ds="http://schemas.openxmlformats.org/officeDocument/2006/customXml" ds:itemID="{041D13ED-C6D5-4173-9396-4FF8E2357920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176</Words>
  <Application>Microsoft Office PowerPoint</Application>
  <PresentationFormat>A4 (210 x 297 mm)</PresentationFormat>
  <Paragraphs>35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Britannic Bold</vt:lpstr>
      <vt:lpstr>Calibri</vt:lpstr>
      <vt:lpstr>Wingdings</vt:lpstr>
      <vt:lpstr>Tema de Office</vt:lpstr>
      <vt:lpstr>Presentación de PowerPoint</vt:lpstr>
      <vt:lpstr>¿QUÉ ES?</vt:lpstr>
      <vt:lpstr>¿POR QUÉ?</vt:lpstr>
      <vt:lpstr>OBJETIVOS</vt:lpstr>
      <vt:lpstr>METODOLOGÍAS INNOVADORAS</vt:lpstr>
      <vt:lpstr>DESARROLLO Y EJECUCIÓN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Usuario1</dc:creator>
  <cp:lastModifiedBy>Directora-Inf</cp:lastModifiedBy>
  <cp:revision>7</cp:revision>
  <dcterms:created xsi:type="dcterms:W3CDTF">2019-10-23T14:42:25Z</dcterms:created>
  <dcterms:modified xsi:type="dcterms:W3CDTF">2019-10-25T09:50:35Z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0x010100E7D342996275FB4FB08AA06F32AE4510</vt:lpwstr>
  </property>
</Properties>
</file>