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301" r:id="rId4"/>
    <p:sldId id="259" r:id="rId5"/>
    <p:sldId id="302" r:id="rId6"/>
    <p:sldId id="303" r:id="rId7"/>
    <p:sldId id="305" r:id="rId8"/>
    <p:sldId id="306" r:id="rId9"/>
    <p:sldId id="270" r:id="rId10"/>
    <p:sldId id="308" r:id="rId11"/>
    <p:sldId id="310" r:id="rId12"/>
    <p:sldId id="329" r:id="rId13"/>
    <p:sldId id="330" r:id="rId14"/>
    <p:sldId id="260" r:id="rId15"/>
    <p:sldId id="261" r:id="rId16"/>
    <p:sldId id="304" r:id="rId17"/>
    <p:sldId id="263" r:id="rId18"/>
    <p:sldId id="264" r:id="rId19"/>
    <p:sldId id="265" r:id="rId20"/>
    <p:sldId id="313" r:id="rId21"/>
    <p:sldId id="275" r:id="rId22"/>
    <p:sldId id="276" r:id="rId23"/>
    <p:sldId id="281" r:id="rId24"/>
    <p:sldId id="279" r:id="rId25"/>
    <p:sldId id="282" r:id="rId26"/>
    <p:sldId id="285" r:id="rId27"/>
    <p:sldId id="286" r:id="rId28"/>
    <p:sldId id="287" r:id="rId29"/>
    <p:sldId id="289" r:id="rId30"/>
    <p:sldId id="290" r:id="rId31"/>
    <p:sldId id="293" r:id="rId32"/>
    <p:sldId id="294" r:id="rId33"/>
    <p:sldId id="295" r:id="rId34"/>
    <p:sldId id="296" r:id="rId35"/>
    <p:sldId id="297" r:id="rId36"/>
    <p:sldId id="300" r:id="rId37"/>
    <p:sldId id="331" r:id="rId38"/>
    <p:sldId id="314" r:id="rId39"/>
    <p:sldId id="315" r:id="rId40"/>
    <p:sldId id="333" r:id="rId41"/>
    <p:sldId id="316" r:id="rId42"/>
    <p:sldId id="328" r:id="rId43"/>
    <p:sldId id="332" r:id="rId44"/>
    <p:sldId id="317" r:id="rId45"/>
    <p:sldId id="324" r:id="rId46"/>
    <p:sldId id="323" r:id="rId47"/>
    <p:sldId id="319" r:id="rId48"/>
    <p:sldId id="320" r:id="rId49"/>
    <p:sldId id="321" r:id="rId50"/>
    <p:sldId id="325" r:id="rId51"/>
    <p:sldId id="322" r:id="rId5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397"/>
    <a:srgbClr val="050272"/>
    <a:srgbClr val="03EBEB"/>
    <a:srgbClr val="14D0FC"/>
    <a:srgbClr val="119EB1"/>
    <a:srgbClr val="A91791"/>
    <a:srgbClr val="120A5E"/>
    <a:srgbClr val="140B65"/>
    <a:srgbClr val="DBA5CD"/>
    <a:srgbClr val="1F11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46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D7AA1-460C-4704-BB40-07A0C06B0779}" type="datetimeFigureOut">
              <a:rPr lang="es-ES" smtClean="0"/>
              <a:pPr/>
              <a:t>4/11/17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4ECEA5-8D3D-4256-A2EE-E09F84323793}" type="slidenum">
              <a:rPr lang="es-ES" smtClean="0"/>
              <a:pPr/>
              <a:t>‹Nr.›</a:t>
            </a:fld>
            <a:endParaRPr lang="es-ES"/>
          </a:p>
        </p:txBody>
      </p:sp>
    </p:spTree>
    <p:extLst>
      <p:ext uri="{BB962C8B-B14F-4D97-AF65-F5344CB8AC3E}">
        <p14:creationId xmlns:p14="http://schemas.microsoft.com/office/powerpoint/2010/main" val="21398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2</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4</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Marcador de imagen de diapositiva"/>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56322"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47500" lnSpcReduction="20000"/>
          </a:bodyPr>
          <a:lstStyle/>
          <a:p>
            <a:r>
              <a:rPr lang="es-ES_tradnl">
                <a:latin typeface="Calibri" charset="0"/>
                <a:ea typeface="ＭＳ Ｐゴシック" charset="0"/>
                <a:cs typeface="ＭＳ Ｐゴシック" charset="0"/>
              </a:rPr>
              <a:t>Emoción es </a:t>
            </a:r>
            <a:r>
              <a:rPr lang="ja-JP" altLang="es-ES_tradnl">
                <a:latin typeface="Calibri" charset="0"/>
                <a:ea typeface="ＭＳ Ｐゴシック" charset="0"/>
                <a:cs typeface="ＭＳ Ｐゴシック" charset="0"/>
              </a:rPr>
              <a:t>“</a:t>
            </a:r>
            <a:r>
              <a:rPr lang="es-ES_tradnl" altLang="ja-JP">
                <a:latin typeface="Calibri" charset="0"/>
                <a:ea typeface="ＭＳ Ｐゴシック" charset="0"/>
                <a:cs typeface="ＭＳ Ｐゴシック" charset="0"/>
              </a:rPr>
              <a:t>aquello</a:t>
            </a:r>
            <a:r>
              <a:rPr lang="ja-JP" altLang="es-ES_tradnl">
                <a:latin typeface="Calibri" charset="0"/>
                <a:ea typeface="ＭＳ Ｐゴシック" charset="0"/>
                <a:cs typeface="ＭＳ Ｐゴシック" charset="0"/>
              </a:rPr>
              <a:t>”</a:t>
            </a:r>
            <a:r>
              <a:rPr lang="es-ES_tradnl" altLang="ja-JP">
                <a:latin typeface="Calibri" charset="0"/>
                <a:ea typeface="ＭＳ Ｐゴシック" charset="0"/>
                <a:cs typeface="ＭＳ Ｐゴシック" charset="0"/>
              </a:rPr>
              <a:t> que provoca una reacción en nosotros/as, que nos mueve a acercarnos o alejarnos de determinadas cosas, personas y/o circunstancias.</a:t>
            </a:r>
            <a:endParaRPr lang="es-ES" altLang="ja-JP">
              <a:latin typeface="Calibri" charset="0"/>
              <a:ea typeface="ＭＳ Ｐゴシック" charset="0"/>
              <a:cs typeface="ＭＳ Ｐゴシック" charset="0"/>
            </a:endParaRPr>
          </a:p>
          <a:p>
            <a:r>
              <a:rPr lang="es-ES_tradnl">
                <a:latin typeface="Calibri" charset="0"/>
                <a:ea typeface="ＭＳ Ｐゴシック" charset="0"/>
                <a:cs typeface="ＭＳ Ｐゴシック" charset="0"/>
              </a:rPr>
              <a:t>Por tanto, las emociones </a:t>
            </a:r>
            <a:r>
              <a:rPr lang="es-ES_tradnl" b="1">
                <a:latin typeface="Calibri" charset="0"/>
                <a:ea typeface="ＭＳ Ｐゴシック" charset="0"/>
                <a:cs typeface="ＭＳ Ｐゴシック" charset="0"/>
              </a:rPr>
              <a:t>tienen un para qué</a:t>
            </a:r>
            <a:r>
              <a:rPr lang="es-ES_tradnl">
                <a:latin typeface="Calibri" charset="0"/>
                <a:ea typeface="ＭＳ Ｐゴシック" charset="0"/>
                <a:cs typeface="ＭＳ Ｐゴシック" charset="0"/>
              </a:rPr>
              <a:t>, son funcionales, dan respuesta a una necesidad. Son una guía, una especie de brújula que ofrece información para orientarse en cada situación, </a:t>
            </a:r>
            <a:r>
              <a:rPr lang="es-ES_tradnl" b="1">
                <a:latin typeface="Calibri" charset="0"/>
                <a:ea typeface="ＭＳ Ｐゴシック" charset="0"/>
                <a:cs typeface="ＭＳ Ｐゴシック" charset="0"/>
              </a:rPr>
              <a:t>buscando aquellas que son favorables para nuestra supervivencia y alejándonos de aquellas que son negativas para la misma.</a:t>
            </a:r>
          </a:p>
          <a:p>
            <a:r>
              <a:rPr lang="es-ES_tradnl">
                <a:latin typeface="Calibri" charset="0"/>
                <a:ea typeface="ＭＳ Ｐゴシック" charset="0"/>
                <a:cs typeface="ＭＳ Ｐゴシック" charset="0"/>
              </a:rPr>
              <a:t>Las emociones no son ni buenas ni malas, pueden ser adaptativas o desadaptativas en función del contexto. Por ejemplo, se podría considerar poco adaptativo sentir alegría si nos comunican que nos quedamos sin trabajo en una situación de crisis, por el contrario sentir alegría si, en el mismo marco, logramos un puesto de trabajo, sería adaptativo.</a:t>
            </a:r>
            <a:endParaRPr lang="es-ES" b="1">
              <a:latin typeface="Calibri" charset="0"/>
              <a:ea typeface="ＭＳ Ｐゴシック" charset="0"/>
              <a:cs typeface="ＭＳ Ｐゴシック" charset="0"/>
            </a:endParaRPr>
          </a:p>
          <a:p>
            <a:r>
              <a:rPr lang="es-ES" b="1">
                <a:latin typeface="Calibri" charset="0"/>
                <a:ea typeface="ＭＳ Ｐゴシック" charset="0"/>
                <a:cs typeface="ＭＳ Ｐゴシック" charset="0"/>
              </a:rPr>
              <a:t>Fisiológico: </a:t>
            </a:r>
            <a:r>
              <a:rPr lang="es-ES">
                <a:latin typeface="Calibri" charset="0"/>
                <a:ea typeface="ＭＳ Ｐゴシック" charset="0"/>
                <a:cs typeface="ＭＳ Ｐゴシック" charset="0"/>
              </a:rPr>
              <a:t>Taquicardia, sudoración, respuestas involuntarias, temblores, cambios hormonales, neurotransmisores, etc… (que me hacen percibir diferente)</a:t>
            </a:r>
          </a:p>
          <a:p>
            <a:r>
              <a:rPr lang="es-ES" b="1">
                <a:latin typeface="Calibri" charset="0"/>
                <a:ea typeface="ＭＳ Ｐゴシック" charset="0"/>
                <a:cs typeface="ＭＳ Ｐゴシック" charset="0"/>
              </a:rPr>
              <a:t>Cognitivos</a:t>
            </a:r>
            <a:r>
              <a:rPr lang="es-ES">
                <a:latin typeface="Calibri" charset="0"/>
                <a:ea typeface="ＭＳ Ｐゴシック" charset="0"/>
                <a:cs typeface="ＭＳ Ｐゴシック" charset="0"/>
              </a:rPr>
              <a:t>: Sentimientos: calificación que hacemos sobre la percpeción, ponemos un nombre ( rabia, ira, envidia, etc… )</a:t>
            </a:r>
          </a:p>
          <a:p>
            <a:r>
              <a:rPr lang="es-ES" b="1">
                <a:latin typeface="Calibri" charset="0"/>
                <a:ea typeface="ＭＳ Ｐゴシック" charset="0"/>
                <a:cs typeface="ＭＳ Ｐゴシック" charset="0"/>
              </a:rPr>
              <a:t>Conductual: </a:t>
            </a:r>
            <a:r>
              <a:rPr lang="es-ES">
                <a:latin typeface="Calibri" charset="0"/>
                <a:ea typeface="ＭＳ Ｐゴシック" charset="0"/>
                <a:cs typeface="ＭＳ Ｐゴシック" charset="0"/>
              </a:rPr>
              <a:t>Acción para la que nos predispone. Si siento miedo o alegría… mi cuerpo se predispone de forma diferente.</a:t>
            </a:r>
          </a:p>
          <a:p>
            <a:r>
              <a:rPr lang="es-ES" i="1">
                <a:latin typeface="Calibri" charset="0"/>
                <a:ea typeface="ＭＳ Ｐゴシック" charset="0"/>
                <a:cs typeface="ＭＳ Ｐゴシック" charset="0"/>
              </a:rPr>
              <a:t>Hay una interacción  permanente entre PENSAMIENTO, EMOCIÓN Y ACCIÓN. ( ver círculo de la emoción)</a:t>
            </a:r>
          </a:p>
          <a:p>
            <a:pPr>
              <a:lnSpc>
                <a:spcPct val="90000"/>
              </a:lnSpc>
            </a:pPr>
            <a:r>
              <a:rPr lang="es-ES_tradnl" sz="2400" b="1">
                <a:latin typeface="Calibri" charset="0"/>
                <a:ea typeface="ＭＳ Ｐゴシック" charset="0"/>
                <a:cs typeface="ＭＳ Ｐゴシック" charset="0"/>
              </a:rPr>
              <a:t>EMOCIONES POSITIVAS - NEGATIVAS: </a:t>
            </a:r>
            <a:endParaRPr lang="es-ES" sz="2400" b="1">
              <a:latin typeface="Calibri" charset="0"/>
              <a:ea typeface="ＭＳ Ｐゴシック" charset="0"/>
              <a:cs typeface="ＭＳ Ｐゴシック" charset="0"/>
            </a:endParaRPr>
          </a:p>
          <a:p>
            <a:pPr>
              <a:lnSpc>
                <a:spcPct val="90000"/>
              </a:lnSpc>
            </a:pPr>
            <a:r>
              <a:rPr lang="es-ES_tradnl" sz="2400">
                <a:latin typeface="Calibri" charset="0"/>
                <a:ea typeface="ＭＳ Ｐゴシック" charset="0"/>
                <a:cs typeface="ＭＳ Ｐゴシック" charset="0"/>
              </a:rPr>
              <a:t>	Realizamos esta diferenciación en función de la valoración que hagamos de las consecuencias que tiene vivir una emoción tiene para uno/a mismo/a y para los/las demás o el entorno. Por ejemplo, puede haber personas para las que la tristeza sea una emoción positiva, al percibir que, expresando la misma otras personas se le acercan para ofrecer consuelo, ánimo o refuerzo. Depende de la valoración personal que haga cada uno/a de las consecuencias que derivan de esa emoción.</a:t>
            </a:r>
            <a:endParaRPr lang="es-ES" sz="2400">
              <a:latin typeface="Calibri" charset="0"/>
              <a:ea typeface="ＭＳ Ｐゴシック" charset="0"/>
              <a:cs typeface="ＭＳ Ｐゴシック" charset="0"/>
            </a:endParaRPr>
          </a:p>
          <a:p>
            <a:pPr>
              <a:lnSpc>
                <a:spcPct val="90000"/>
              </a:lnSpc>
            </a:pPr>
            <a:endParaRPr lang="es-ES_tradnl" sz="2400" b="1">
              <a:latin typeface="Calibri" charset="0"/>
              <a:ea typeface="ＭＳ Ｐゴシック" charset="0"/>
              <a:cs typeface="ＭＳ Ｐゴシック" charset="0"/>
            </a:endParaRPr>
          </a:p>
          <a:p>
            <a:pPr>
              <a:lnSpc>
                <a:spcPct val="90000"/>
              </a:lnSpc>
            </a:pPr>
            <a:r>
              <a:rPr lang="es-ES_tradnl" sz="2400" b="1">
                <a:latin typeface="Calibri" charset="0"/>
                <a:ea typeface="ＭＳ Ｐゴシック" charset="0"/>
                <a:cs typeface="ＭＳ Ｐゴシック" charset="0"/>
              </a:rPr>
              <a:t>EMOCIONES AGRADABLES - DESAGRADABLES: </a:t>
            </a:r>
            <a:endParaRPr lang="es-ES" sz="2400" b="1">
              <a:latin typeface="Calibri" charset="0"/>
              <a:ea typeface="ＭＳ Ｐゴシック" charset="0"/>
              <a:cs typeface="ＭＳ Ｐゴシック" charset="0"/>
            </a:endParaRPr>
          </a:p>
          <a:p>
            <a:pPr>
              <a:lnSpc>
                <a:spcPct val="90000"/>
              </a:lnSpc>
            </a:pPr>
            <a:r>
              <a:rPr lang="es-ES_tradnl" sz="2400">
                <a:latin typeface="Calibri" charset="0"/>
                <a:ea typeface="ＭＳ Ｐゴシック" charset="0"/>
                <a:cs typeface="ＭＳ Ｐゴシック" charset="0"/>
              </a:rPr>
              <a:t>	En función de la vivencia personal de cada uno/a a partir de dicha emoción diferenciamos entre una emoción agradable o desagradable. Por ejemplo, habrá personas para las que la melancolía sea una emoción agradable porque consideran que sentir la misma les relaciona con aquello que añoran (su hogar, país, una persona…), mientras que para otras personas, esa misma emoción puede ser vivida como insatisfactoria, porque la relacionan con la pérdida.</a:t>
            </a:r>
            <a:endParaRPr lang="es-ES" sz="2400">
              <a:latin typeface="Calibri" charset="0"/>
              <a:ea typeface="ＭＳ Ｐゴシック" charset="0"/>
              <a:cs typeface="ＭＳ Ｐゴシック" charset="0"/>
            </a:endParaRPr>
          </a:p>
          <a:p>
            <a:pPr>
              <a:lnSpc>
                <a:spcPct val="90000"/>
              </a:lnSpc>
            </a:pPr>
            <a:endParaRPr lang="es-ES_tradnl" sz="2400">
              <a:latin typeface="Calibri" charset="0"/>
              <a:ea typeface="ＭＳ Ｐゴシック" charset="0"/>
              <a:cs typeface="ＭＳ Ｐゴシック" charset="0"/>
            </a:endParaRPr>
          </a:p>
          <a:p>
            <a:pPr>
              <a:lnSpc>
                <a:spcPct val="90000"/>
              </a:lnSpc>
            </a:pPr>
            <a:r>
              <a:rPr lang="es-ES_tradnl" sz="2400" b="1">
                <a:latin typeface="Calibri" charset="0"/>
                <a:ea typeface="ＭＳ Ｐゴシック" charset="0"/>
                <a:cs typeface="ＭＳ Ｐゴシック" charset="0"/>
              </a:rPr>
              <a:t>EMOCIONES INDIVIDUALES - COLECTIVAS: </a:t>
            </a:r>
            <a:endParaRPr lang="es-ES" sz="2400" b="1">
              <a:latin typeface="Calibri" charset="0"/>
              <a:ea typeface="ＭＳ Ｐゴシック" charset="0"/>
              <a:cs typeface="ＭＳ Ｐゴシック" charset="0"/>
            </a:endParaRPr>
          </a:p>
          <a:p>
            <a:pPr>
              <a:lnSpc>
                <a:spcPct val="90000"/>
              </a:lnSpc>
            </a:pPr>
            <a:r>
              <a:rPr lang="es-ES_tradnl" sz="2400">
                <a:latin typeface="Calibri" charset="0"/>
                <a:ea typeface="ＭＳ Ｐゴシック" charset="0"/>
                <a:cs typeface="ＭＳ Ｐゴシック" charset="0"/>
              </a:rPr>
              <a:t>	Las emociones pueden ser experimentadas de forma personal, es decir, la emoción la siente una persona en concreto o, pueden ser compartidas por un colectivo de personas. En este sentido, en cada uno de los ámbitos en los que cada uno/a toma parte, probablemente, pueda identificar la emoción que caracteriza al grupo del que esté formando parte: familia, amigos/as, la organización en su conjunto, el equipo de trabajo particular, etc. En este sentido, en los grupos de personas, a menudo se produce el fenómeno denominado </a:t>
            </a:r>
            <a:r>
              <a:rPr lang="ja-JP" altLang="es-ES_tradnl" sz="2400">
                <a:latin typeface="Calibri" charset="0"/>
                <a:ea typeface="ＭＳ Ｐゴシック" charset="0"/>
                <a:cs typeface="ＭＳ Ｐゴシック" charset="0"/>
              </a:rPr>
              <a:t>“</a:t>
            </a:r>
            <a:r>
              <a:rPr lang="es-ES_tradnl" altLang="ja-JP" sz="2400">
                <a:latin typeface="Calibri" charset="0"/>
                <a:ea typeface="ＭＳ Ｐゴシック" charset="0"/>
                <a:cs typeface="ＭＳ Ｐゴシック" charset="0"/>
              </a:rPr>
              <a:t>contagio emocional</a:t>
            </a:r>
            <a:r>
              <a:rPr lang="ja-JP" altLang="es-ES_tradnl" sz="2400">
                <a:latin typeface="Calibri" charset="0"/>
                <a:ea typeface="ＭＳ Ｐゴシック" charset="0"/>
                <a:cs typeface="ＭＳ Ｐゴシック" charset="0"/>
              </a:rPr>
              <a:t>”</a:t>
            </a:r>
            <a:r>
              <a:rPr lang="es-ES_tradnl" altLang="ja-JP" sz="2400">
                <a:latin typeface="Calibri" charset="0"/>
                <a:ea typeface="ＭＳ Ｐゴシック" charset="0"/>
                <a:cs typeface="ＭＳ Ｐゴシック" charset="0"/>
              </a:rPr>
              <a:t>. El grupo puede contagiar a de su emoción a la persona que llega, así como una persona que se acerca a un colectivo puede contagiar al mismo de su emocionalidad.</a:t>
            </a:r>
            <a:endParaRPr lang="es-ES" altLang="ja-JP" sz="2400">
              <a:latin typeface="Calibri" charset="0"/>
              <a:ea typeface="ＭＳ Ｐゴシック" charset="0"/>
              <a:cs typeface="ＭＳ Ｐゴシック" charset="0"/>
            </a:endParaRPr>
          </a:p>
          <a:p>
            <a:endParaRPr lang="es-ES">
              <a:latin typeface="Calibri" charset="0"/>
              <a:ea typeface="ＭＳ Ｐゴシック" charset="0"/>
              <a:cs typeface="ＭＳ Ｐゴシック" charset="0"/>
            </a:endParaRPr>
          </a:p>
        </p:txBody>
      </p:sp>
      <p:sp>
        <p:nvSpPr>
          <p:cNvPr id="56323"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7F6612-30D4-414C-BAC6-B0A7A846126D}" type="slidenum">
              <a:rPr lang="es-ES_tradnl" sz="1200">
                <a:latin typeface="Calibri" charset="0"/>
              </a:rPr>
              <a:pPr eaLnBrk="1" hangingPunct="1"/>
              <a:t>8</a:t>
            </a:fld>
            <a:endParaRPr lang="es-ES_tradnl"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14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C4ECEA5-8D3D-4256-A2EE-E09F84323793}" type="slidenum">
              <a:rPr lang="es-ES" smtClean="0"/>
              <a:pPr/>
              <a:t>16</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18</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EBD1C780-0170-4EF1-B8F1-6253855CD0F9}" type="slidenum">
              <a:rPr lang="es-ES"/>
              <a:pPr/>
              <a:t>36</a:t>
            </a:fld>
            <a:endParaRPr lang="es-ES"/>
          </a:p>
        </p:txBody>
      </p:sp>
      <p:sp>
        <p:nvSpPr>
          <p:cNvPr id="798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9874" name="Rectangle 2"/>
          <p:cNvSpPr txBox="1">
            <a:spLocks noGrp="1" noChangeArrowheads="1"/>
          </p:cNvSpPr>
          <p:nvPr>
            <p:ph type="body" idx="1"/>
          </p:nvPr>
        </p:nvSpPr>
        <p:spPr bwMode="auto">
          <a:xfrm>
            <a:off x="685512" y="4343231"/>
            <a:ext cx="5486976" cy="4037751"/>
          </a:xfrm>
          <a:prstGeom prst="rect">
            <a:avLst/>
          </a:prstGeom>
          <a:noFill/>
          <a:ln>
            <a:round/>
            <a:headEnd/>
            <a:tailEnd/>
          </a:ln>
        </p:spPr>
        <p:txBody>
          <a:bodyPr wrap="none" anchor="ctr"/>
          <a:lstStyle/>
          <a:p>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44</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D3DC3950-107C-4EE9-A43D-1BA9BAE5A213}" type="slidenum">
              <a:rPr lang="es-ES" smtClean="0"/>
              <a:pPr/>
              <a:t>45</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 +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2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A965DD6-FC7C-40B1-B25D-C5734680B841}" type="datetimeFigureOut">
              <a:rPr lang="es-ES" smtClean="0"/>
              <a:pPr/>
              <a:t>4/11/17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B7865AB-3639-4374-A50A-A663D4921E0C}" type="slidenum">
              <a:rPr lang="es-ES" smtClean="0"/>
              <a:pPr/>
              <a:t>‹Nr.›</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965DD6-FC7C-40B1-B25D-C5734680B841}" type="datetimeFigureOut">
              <a:rPr lang="es-ES" smtClean="0"/>
              <a:pPr/>
              <a:t>4/11/17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865AB-3639-4374-A50A-A663D4921E0C}" type="slidenum">
              <a:rPr lang="es-ES" smtClean="0"/>
              <a:pPr/>
              <a:t>‹Nr.›</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13.emf"/></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3.em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image" Target="../media/image39.png"/><Relationship Id="rId1" Type="http://schemas.microsoft.com/office/2007/relationships/media" Target="../media/media1.mp4"/><Relationship Id="rId2" Type="http://schemas.openxmlformats.org/officeDocument/2006/relationships/video" Target="../media/media1.mp4"/></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40.png"/><Relationship Id="rId5" Type="http://schemas.openxmlformats.org/officeDocument/2006/relationships/hyperlink" Target="http://www.ainhoabergua.com/" TargetMode="External"/><Relationship Id="rId6" Type="http://schemas.openxmlformats.org/officeDocument/2006/relationships/hyperlink" Target="mailto:info@ainhoabergua.com" TargetMode="External"/><Relationship Id="rId7" Type="http://schemas.openxmlformats.org/officeDocument/2006/relationships/hyperlink" Target="http://www.sacanell.net" TargetMode="External"/><Relationship Id="rId8" Type="http://schemas.openxmlformats.org/officeDocument/2006/relationships/hyperlink" Target="mailto:enrique@sacanell.net" TargetMode="External"/><Relationship Id="rId9" Type="http://schemas.openxmlformats.org/officeDocument/2006/relationships/image" Target="../media/image41.png"/><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n relacionada"/>
          <p:cNvPicPr>
            <a:picLocks noChangeAspect="1" noChangeArrowheads="1"/>
          </p:cNvPicPr>
          <p:nvPr/>
        </p:nvPicPr>
        <p:blipFill>
          <a:blip r:embed="rId2" cstate="print"/>
          <a:srcRect/>
          <a:stretch>
            <a:fillRect/>
          </a:stretch>
        </p:blipFill>
        <p:spPr bwMode="auto">
          <a:xfrm>
            <a:off x="255270" y="180473"/>
            <a:ext cx="1388478" cy="1388478"/>
          </a:xfrm>
          <a:prstGeom prst="rect">
            <a:avLst/>
          </a:prstGeom>
          <a:noFill/>
        </p:spPr>
      </p:pic>
      <p:pic>
        <p:nvPicPr>
          <p:cNvPr id="3" name="Picture 4" descr="Resultado de imagen de maristas"/>
          <p:cNvPicPr>
            <a:picLocks noChangeAspect="1" noChangeArrowheads="1"/>
          </p:cNvPicPr>
          <p:nvPr/>
        </p:nvPicPr>
        <p:blipFill>
          <a:blip r:embed="rId3" cstate="print"/>
          <a:srcRect/>
          <a:stretch>
            <a:fillRect/>
          </a:stretch>
        </p:blipFill>
        <p:spPr bwMode="auto">
          <a:xfrm>
            <a:off x="1643749" y="661737"/>
            <a:ext cx="2065689" cy="548202"/>
          </a:xfrm>
          <a:prstGeom prst="rect">
            <a:avLst/>
          </a:prstGeom>
          <a:noFill/>
        </p:spPr>
      </p:pic>
      <p:sp>
        <p:nvSpPr>
          <p:cNvPr id="9" name="8 Rectángulo"/>
          <p:cNvSpPr/>
          <p:nvPr/>
        </p:nvSpPr>
        <p:spPr>
          <a:xfrm>
            <a:off x="827584" y="2780928"/>
            <a:ext cx="7416824" cy="1139354"/>
          </a:xfrm>
          <a:prstGeom prst="rect">
            <a:avLst/>
          </a:prstGeom>
          <a:noFill/>
          <a:ln>
            <a:noFill/>
          </a:ln>
        </p:spPr>
        <p:txBody>
          <a:bodyPr wrap="none" lIns="91440" tIns="45720" rIns="91440" bIns="45720">
            <a:prstTxWarp prst="textWave4">
              <a:avLst/>
            </a:prstTxWarp>
            <a:spAutoFit/>
          </a:bodyPr>
          <a:lstStyle/>
          <a:p>
            <a:pPr algn="ctr"/>
            <a:r>
              <a:rPr lang="es-ES" sz="5400" b="1" cap="none" spc="0" dirty="0" smtClean="0">
                <a:ln w="10541" cmpd="sng">
                  <a:solidFill>
                    <a:schemeClr val="accent1">
                      <a:shade val="88000"/>
                      <a:satMod val="110000"/>
                    </a:schemeClr>
                  </a:solidFill>
                  <a:prstDash val="solid"/>
                </a:ln>
                <a:solidFill>
                  <a:srgbClr val="140B65"/>
                </a:solidFill>
                <a:effectLst/>
              </a:rPr>
              <a:t>Cuídate-me</a:t>
            </a: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s-ES" sz="5400" b="1" cap="none" spc="0" dirty="0" smtClean="0">
                <a:ln w="10541" cmpd="sng">
                  <a:solidFill>
                    <a:schemeClr val="accent1">
                      <a:shade val="88000"/>
                      <a:satMod val="110000"/>
                    </a:schemeClr>
                  </a:solidFill>
                  <a:prstDash val="solid"/>
                </a:ln>
                <a:solidFill>
                  <a:srgbClr val="A91791"/>
                </a:solidFill>
                <a:effectLst/>
              </a:rPr>
              <a:t>la </a:t>
            </a:r>
            <a:r>
              <a:rPr lang="es-ES" sz="5400" b="1" cap="none" spc="0" dirty="0" smtClean="0">
                <a:ln w="10541" cmpd="sng">
                  <a:solidFill>
                    <a:schemeClr val="accent1">
                      <a:shade val="88000"/>
                      <a:satMod val="110000"/>
                    </a:schemeClr>
                  </a:solidFill>
                  <a:prstDash val="solid"/>
                </a:ln>
                <a:solidFill>
                  <a:srgbClr val="A91791"/>
                </a:solidFill>
              </a:rPr>
              <a:t>emoción</a:t>
            </a:r>
            <a:endParaRPr lang="es-ES" sz="5400" b="1" cap="none" spc="0" dirty="0">
              <a:ln w="10541" cmpd="sng">
                <a:solidFill>
                  <a:schemeClr val="accent1">
                    <a:shade val="88000"/>
                    <a:satMod val="110000"/>
                  </a:schemeClr>
                </a:solidFill>
                <a:prstDash val="solid"/>
              </a:ln>
              <a:solidFill>
                <a:srgbClr val="A91791"/>
              </a:solidFill>
            </a:endParaRPr>
          </a:p>
        </p:txBody>
      </p:sp>
      <p:sp>
        <p:nvSpPr>
          <p:cNvPr id="5" name="1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39552" y="1268760"/>
            <a:ext cx="8064500" cy="5316538"/>
          </a:xfrm>
          <a:prstGeom prst="rect">
            <a:avLst/>
          </a:prstGeom>
          <a:noFill/>
          <a:ln w="9525">
            <a:noFill/>
            <a:miter lim="800000"/>
            <a:headEnd/>
            <a:tailEnd/>
          </a:ln>
        </p:spPr>
      </p:pic>
      <p:sp>
        <p:nvSpPr>
          <p:cNvPr id="20483" name="CuadroTexto 2"/>
          <p:cNvSpPr txBox="1">
            <a:spLocks noChangeArrowheads="1"/>
          </p:cNvSpPr>
          <p:nvPr/>
        </p:nvSpPr>
        <p:spPr bwMode="auto">
          <a:xfrm>
            <a:off x="467544" y="332656"/>
            <a:ext cx="8064500" cy="830997"/>
          </a:xfrm>
          <a:prstGeom prst="rect">
            <a:avLst/>
          </a:prstGeom>
          <a:noFill/>
          <a:ln w="9525">
            <a:noFill/>
            <a:miter lim="800000"/>
            <a:headEnd/>
            <a:tailEnd/>
          </a:ln>
        </p:spPr>
        <p:txBody>
          <a:bodyPr>
            <a:spAutoFit/>
          </a:bodyPr>
          <a:lstStyle/>
          <a:p>
            <a:pPr algn="ctr"/>
            <a:r>
              <a:rPr lang="es-ES" sz="4800" dirty="0">
                <a:solidFill>
                  <a:srgbClr val="31859C"/>
                </a:solidFill>
                <a:latin typeface="Calibri" pitchFamily="34" charset="0"/>
              </a:rPr>
              <a:t>¿Reaccionar o responder?</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331640" y="2060848"/>
            <a:ext cx="7200800" cy="3416320"/>
          </a:xfrm>
          <a:prstGeom prst="rect">
            <a:avLst/>
          </a:prstGeom>
        </p:spPr>
        <p:txBody>
          <a:bodyPr wrap="square">
            <a:spAutoFit/>
          </a:bodyPr>
          <a:lstStyle/>
          <a:p>
            <a:r>
              <a:rPr lang="es-ES_tradnl" sz="5400" dirty="0" smtClean="0"/>
              <a:t>¿Qué me funciona para responder en situaciones en que la emoción me atrapa?</a:t>
            </a:r>
            <a:endParaRPr lang="es-ES" sz="5400" dirty="0"/>
          </a:p>
        </p:txBody>
      </p:sp>
      <p:sp>
        <p:nvSpPr>
          <p:cNvPr id="3" name="2 Elipse"/>
          <p:cNvSpPr/>
          <p:nvPr/>
        </p:nvSpPr>
        <p:spPr>
          <a:xfrm>
            <a:off x="395536" y="476672"/>
            <a:ext cx="864096" cy="8640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latin typeface="Comic Sans MS" pitchFamily="66" charset="0"/>
              </a:rPr>
              <a:t>D</a:t>
            </a:r>
            <a:endParaRPr lang="es-ES" sz="3600" b="1" dirty="0">
              <a:solidFill>
                <a:schemeClr val="tx1"/>
              </a:solidFill>
              <a:latin typeface="Comic Sans MS" pitchFamily="66" charset="0"/>
            </a:endParaRP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 CuadroTexto"/>
          <p:cNvSpPr txBox="1"/>
          <p:nvPr/>
        </p:nvSpPr>
        <p:spPr>
          <a:xfrm>
            <a:off x="1043608" y="1268760"/>
            <a:ext cx="7388446" cy="4662815"/>
          </a:xfrm>
          <a:prstGeom prst="rect">
            <a:avLst/>
          </a:prstGeom>
          <a:noFill/>
        </p:spPr>
        <p:txBody>
          <a:bodyPr wrap="square" rtlCol="0">
            <a:spAutoFit/>
          </a:bodyPr>
          <a:lstStyle/>
          <a:p>
            <a:pPr algn="l">
              <a:spcBef>
                <a:spcPts val="0"/>
              </a:spcBef>
            </a:pPr>
            <a:endParaRPr lang="es-ES" sz="3600" dirty="0">
              <a:latin typeface="+mj-lt"/>
            </a:endParaRPr>
          </a:p>
          <a:p>
            <a:pPr marL="457200" indent="-457200" algn="l">
              <a:spcBef>
                <a:spcPts val="0"/>
              </a:spcBef>
              <a:spcAft>
                <a:spcPts val="1800"/>
              </a:spcAft>
              <a:buFont typeface="+mj-lt"/>
              <a:buAutoNum type="arabicPeriod"/>
            </a:pPr>
            <a:r>
              <a:rPr lang="es-ES" sz="3600" dirty="0" smtClean="0">
                <a:latin typeface="+mj-lt"/>
              </a:rPr>
              <a:t>RECONOCER  </a:t>
            </a:r>
            <a:r>
              <a:rPr lang="es-ES" sz="3600" dirty="0">
                <a:latin typeface="+mj-lt"/>
              </a:rPr>
              <a:t>la </a:t>
            </a:r>
            <a:r>
              <a:rPr lang="es-ES" sz="3600" dirty="0" smtClean="0">
                <a:latin typeface="+mj-lt"/>
              </a:rPr>
              <a:t>emoción.</a:t>
            </a:r>
            <a:endParaRPr lang="es-ES" sz="3600" dirty="0">
              <a:latin typeface="+mj-lt"/>
            </a:endParaRPr>
          </a:p>
          <a:p>
            <a:pPr marL="457200" indent="-457200" algn="l">
              <a:spcBef>
                <a:spcPts val="0"/>
              </a:spcBef>
              <a:spcAft>
                <a:spcPts val="1800"/>
              </a:spcAft>
              <a:buFont typeface="+mj-lt"/>
              <a:buAutoNum type="arabicPeriod"/>
            </a:pPr>
            <a:r>
              <a:rPr lang="es-ES" sz="3600" dirty="0" smtClean="0">
                <a:latin typeface="+mj-lt"/>
              </a:rPr>
              <a:t>ACEPTAR </a:t>
            </a:r>
            <a:r>
              <a:rPr lang="es-ES" sz="3600" dirty="0">
                <a:latin typeface="+mj-lt"/>
              </a:rPr>
              <a:t>Y ACOGER la </a:t>
            </a:r>
            <a:r>
              <a:rPr lang="es-ES" sz="3600" dirty="0" smtClean="0">
                <a:latin typeface="+mj-lt"/>
              </a:rPr>
              <a:t>emoción.</a:t>
            </a:r>
            <a:endParaRPr lang="es-ES" sz="3600" dirty="0">
              <a:latin typeface="+mj-lt"/>
            </a:endParaRPr>
          </a:p>
          <a:p>
            <a:pPr marL="457200" indent="-457200" algn="l">
              <a:spcBef>
                <a:spcPts val="0"/>
              </a:spcBef>
              <a:spcAft>
                <a:spcPts val="1800"/>
              </a:spcAft>
              <a:buFont typeface="+mj-lt"/>
              <a:buAutoNum type="arabicPeriod"/>
            </a:pPr>
            <a:r>
              <a:rPr lang="es-ES" sz="3600" dirty="0" smtClean="0">
                <a:latin typeface="+mj-lt"/>
              </a:rPr>
              <a:t>INDAGAR </a:t>
            </a:r>
            <a:r>
              <a:rPr lang="es-ES" sz="3600" dirty="0">
                <a:latin typeface="+mj-lt"/>
              </a:rPr>
              <a:t>sobre las razones que originan la </a:t>
            </a:r>
            <a:r>
              <a:rPr lang="es-ES" sz="3600" dirty="0" smtClean="0">
                <a:latin typeface="+mj-lt"/>
              </a:rPr>
              <a:t>emoción. COMPRENDERLA.</a:t>
            </a:r>
            <a:endParaRPr lang="es-ES" sz="3600" dirty="0">
              <a:latin typeface="+mj-lt"/>
            </a:endParaRPr>
          </a:p>
          <a:p>
            <a:pPr marL="457200" indent="-457200" algn="l">
              <a:spcBef>
                <a:spcPts val="0"/>
              </a:spcBef>
              <a:spcAft>
                <a:spcPts val="1800"/>
              </a:spcAft>
              <a:buFont typeface="+mj-lt"/>
              <a:buAutoNum type="arabicPeriod"/>
            </a:pPr>
            <a:r>
              <a:rPr lang="es-ES" sz="3600" dirty="0" smtClean="0">
                <a:latin typeface="+mj-lt"/>
              </a:rPr>
              <a:t>NO </a:t>
            </a:r>
            <a:r>
              <a:rPr lang="es-ES" sz="3600" dirty="0">
                <a:latin typeface="+mj-lt"/>
              </a:rPr>
              <a:t>IDENTIFICARSE con la </a:t>
            </a:r>
            <a:r>
              <a:rPr lang="es-ES" sz="3600" dirty="0" smtClean="0">
                <a:latin typeface="+mj-lt"/>
              </a:rPr>
              <a:t>emoción.</a:t>
            </a:r>
            <a:endParaRPr lang="es-ES" sz="3600" dirty="0">
              <a:latin typeface="+mj-lt"/>
            </a:endParaRPr>
          </a:p>
        </p:txBody>
      </p:sp>
      <p:sp>
        <p:nvSpPr>
          <p:cNvPr id="3" name="CuadroTexto 2"/>
          <p:cNvSpPr txBox="1"/>
          <p:nvPr/>
        </p:nvSpPr>
        <p:spPr>
          <a:xfrm>
            <a:off x="0" y="339065"/>
            <a:ext cx="9144000" cy="923330"/>
          </a:xfrm>
          <a:prstGeom prst="rect">
            <a:avLst/>
          </a:prstGeom>
          <a:noFill/>
        </p:spPr>
        <p:txBody>
          <a:bodyPr wrap="square" rtlCol="0">
            <a:spAutoFit/>
          </a:bodyPr>
          <a:lstStyle/>
          <a:p>
            <a:pPr algn="ctr"/>
            <a:r>
              <a:rPr lang="es-ES" sz="5400" dirty="0" smtClean="0">
                <a:solidFill>
                  <a:srgbClr val="31859C"/>
                </a:solidFill>
                <a:latin typeface="Gotham Narrow Book"/>
                <a:cs typeface="Gotham Narrow Book"/>
              </a:rPr>
              <a:t>Gestionar la emoción</a:t>
            </a:r>
            <a:endParaRPr lang="es-ES" sz="5400" dirty="0">
              <a:solidFill>
                <a:srgbClr val="31859C"/>
              </a:solidFill>
              <a:latin typeface="Gotham Narrow Book"/>
              <a:cs typeface="Gotham Narrow Book"/>
            </a:endParaRP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1577612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de semaforo"/>
          <p:cNvPicPr>
            <a:picLocks noChangeAspect="1" noChangeArrowheads="1"/>
          </p:cNvPicPr>
          <p:nvPr/>
        </p:nvPicPr>
        <p:blipFill>
          <a:blip r:embed="rId2" cstate="print"/>
          <a:srcRect/>
          <a:stretch>
            <a:fillRect/>
          </a:stretch>
        </p:blipFill>
        <p:spPr bwMode="auto">
          <a:xfrm>
            <a:off x="827584" y="908720"/>
            <a:ext cx="3500247" cy="4536504"/>
          </a:xfrm>
          <a:prstGeom prst="rect">
            <a:avLst/>
          </a:prstGeom>
          <a:noFill/>
        </p:spPr>
      </p:pic>
      <p:sp>
        <p:nvSpPr>
          <p:cNvPr id="3" name="2 CuadroTexto"/>
          <p:cNvSpPr txBox="1"/>
          <p:nvPr/>
        </p:nvSpPr>
        <p:spPr>
          <a:xfrm>
            <a:off x="4860032" y="620688"/>
            <a:ext cx="3672408" cy="1938992"/>
          </a:xfrm>
          <a:prstGeom prst="rect">
            <a:avLst/>
          </a:prstGeom>
          <a:noFill/>
        </p:spPr>
        <p:txBody>
          <a:bodyPr wrap="square" rtlCol="0">
            <a:spAutoFit/>
          </a:bodyPr>
          <a:lstStyle/>
          <a:p>
            <a:r>
              <a:rPr lang="es-ES" sz="2400" b="1" dirty="0" smtClean="0">
                <a:solidFill>
                  <a:srgbClr val="FF0000"/>
                </a:solidFill>
              </a:rPr>
              <a:t>Rojo: </a:t>
            </a:r>
            <a:r>
              <a:rPr lang="es-ES" sz="2400" b="1" dirty="0"/>
              <a:t> </a:t>
            </a:r>
            <a:r>
              <a:rPr lang="es-ES" sz="2400" b="1" dirty="0" smtClean="0"/>
              <a:t>Para. </a:t>
            </a:r>
          </a:p>
          <a:p>
            <a:r>
              <a:rPr lang="es-ES" sz="2400" dirty="0" smtClean="0"/>
              <a:t>Respira lenta y profundamente. Formula el problema y di cómo te sientes.</a:t>
            </a:r>
            <a:endParaRPr lang="es-ES" sz="2400" dirty="0"/>
          </a:p>
        </p:txBody>
      </p:sp>
      <p:sp>
        <p:nvSpPr>
          <p:cNvPr id="4" name="3 CuadroTexto"/>
          <p:cNvSpPr txBox="1"/>
          <p:nvPr/>
        </p:nvSpPr>
        <p:spPr>
          <a:xfrm>
            <a:off x="4860032" y="2642136"/>
            <a:ext cx="3384376" cy="1938992"/>
          </a:xfrm>
          <a:prstGeom prst="rect">
            <a:avLst/>
          </a:prstGeom>
          <a:noFill/>
        </p:spPr>
        <p:txBody>
          <a:bodyPr wrap="square" rtlCol="0">
            <a:spAutoFit/>
          </a:bodyPr>
          <a:lstStyle/>
          <a:p>
            <a:r>
              <a:rPr lang="es-ES" sz="2400" b="1" dirty="0" smtClean="0">
                <a:solidFill>
                  <a:srgbClr val="F4960C"/>
                </a:solidFill>
              </a:rPr>
              <a:t>Amarillo: </a:t>
            </a:r>
            <a:r>
              <a:rPr lang="es-ES" sz="2400" b="1" dirty="0" smtClean="0"/>
              <a:t>Piensa.</a:t>
            </a:r>
          </a:p>
          <a:p>
            <a:r>
              <a:rPr lang="es-ES" sz="2400" dirty="0" smtClean="0"/>
              <a:t>¿Qué es lo que puedo hacer? ¿Funcionará? ¿Qué consecuencias puede tener?</a:t>
            </a:r>
            <a:endParaRPr lang="es-ES" sz="2400" dirty="0"/>
          </a:p>
        </p:txBody>
      </p:sp>
      <p:sp>
        <p:nvSpPr>
          <p:cNvPr id="6" name="5 CuadroTexto"/>
          <p:cNvSpPr txBox="1"/>
          <p:nvPr/>
        </p:nvSpPr>
        <p:spPr>
          <a:xfrm>
            <a:off x="4860032" y="4811668"/>
            <a:ext cx="3168352" cy="1569660"/>
          </a:xfrm>
          <a:prstGeom prst="rect">
            <a:avLst/>
          </a:prstGeom>
          <a:noFill/>
        </p:spPr>
        <p:txBody>
          <a:bodyPr wrap="square" rtlCol="0">
            <a:spAutoFit/>
          </a:bodyPr>
          <a:lstStyle/>
          <a:p>
            <a:r>
              <a:rPr lang="es-ES" sz="2400" b="1" dirty="0" smtClean="0">
                <a:solidFill>
                  <a:srgbClr val="009900"/>
                </a:solidFill>
              </a:rPr>
              <a:t>Verde:  </a:t>
            </a:r>
            <a:r>
              <a:rPr lang="es-ES" sz="2400" b="1" dirty="0" smtClean="0"/>
              <a:t>Actúa.</a:t>
            </a:r>
          </a:p>
          <a:p>
            <a:r>
              <a:rPr lang="es-ES" sz="2400" dirty="0" smtClean="0"/>
              <a:t>Lleva a la practica la mejor alternativa. ¿Ha funcionado?</a:t>
            </a:r>
            <a:endParaRPr lang="es-ES" sz="2400" dirty="0"/>
          </a:p>
        </p:txBody>
      </p:sp>
      <p:sp>
        <p:nvSpPr>
          <p:cNvPr id="7" name="6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295376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 name="6 CuadroTexto"/>
          <p:cNvSpPr txBox="1"/>
          <p:nvPr/>
        </p:nvSpPr>
        <p:spPr>
          <a:xfrm>
            <a:off x="395536" y="548680"/>
            <a:ext cx="6912768" cy="369332"/>
          </a:xfrm>
          <a:prstGeom prst="rect">
            <a:avLst/>
          </a:prstGeom>
          <a:noFill/>
        </p:spPr>
        <p:txBody>
          <a:bodyPr wrap="square" rtlCol="0">
            <a:spAutoFit/>
          </a:bodyPr>
          <a:lstStyle/>
          <a:p>
            <a:endParaRPr lang="es-ES" dirty="0"/>
          </a:p>
        </p:txBody>
      </p:sp>
      <p:sp>
        <p:nvSpPr>
          <p:cNvPr id="11" name="Oval 1051"/>
          <p:cNvSpPr>
            <a:spLocks noChangeArrowheads="1"/>
          </p:cNvSpPr>
          <p:nvPr/>
        </p:nvSpPr>
        <p:spPr bwMode="auto">
          <a:xfrm>
            <a:off x="107504" y="1209675"/>
            <a:ext cx="4524821" cy="4276725"/>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a:noFill/>
          </a:ln>
          <a:effectLst>
            <a:outerShdw blurRad="63500" dist="38099" dir="2700000" algn="ctr" rotWithShape="0">
              <a:srgbClr val="7F7F7F">
                <a:alpha val="75000"/>
              </a:srgbClr>
            </a:outerShdw>
          </a:effectLst>
          <a:extLst/>
        </p:spPr>
        <p:txBody>
          <a:bodyPr wrap="square" lIns="0" tIns="0" rIns="0" bIns="0" anchor="ctr" anchorCtr="1">
            <a:spAutoFit/>
          </a:bodyPr>
          <a:lstStyle/>
          <a:p>
            <a:pPr>
              <a:lnSpc>
                <a:spcPct val="110000"/>
              </a:lnSpc>
              <a:buFontTx/>
              <a:buChar char="•"/>
              <a:defRPr/>
            </a:pPr>
            <a:r>
              <a:rPr lang="es-MX" dirty="0">
                <a:solidFill>
                  <a:srgbClr val="1F497D"/>
                </a:solidFill>
                <a:latin typeface="Arial" pitchFamily="34" charset="0"/>
                <a:cs typeface="Arial" pitchFamily="34" charset="0"/>
              </a:rPr>
              <a:t> </a:t>
            </a:r>
            <a:r>
              <a:rPr lang="es-MX" dirty="0">
                <a:solidFill>
                  <a:schemeClr val="accent1">
                    <a:lumMod val="75000"/>
                  </a:schemeClr>
                </a:solidFill>
                <a:latin typeface="Comic Sans MS" pitchFamily="66" charset="0"/>
                <a:cs typeface="Arial" pitchFamily="34" charset="0"/>
              </a:rPr>
              <a:t>Historia</a:t>
            </a:r>
          </a:p>
          <a:p>
            <a:pPr>
              <a:lnSpc>
                <a:spcPct val="110000"/>
              </a:lnSpc>
              <a:buFontTx/>
              <a:buChar char="•"/>
              <a:defRPr/>
            </a:pPr>
            <a:r>
              <a:rPr lang="es-MX" dirty="0">
                <a:solidFill>
                  <a:schemeClr val="accent1">
                    <a:lumMod val="75000"/>
                  </a:schemeClr>
                </a:solidFill>
                <a:latin typeface="Comic Sans MS" pitchFamily="66" charset="0"/>
                <a:cs typeface="Arial" pitchFamily="34" charset="0"/>
              </a:rPr>
              <a:t> Formación-Educaci</a:t>
            </a:r>
            <a:r>
              <a:rPr lang="es-MX" altLang="ja-JP" dirty="0">
                <a:solidFill>
                  <a:schemeClr val="accent1">
                    <a:lumMod val="75000"/>
                  </a:schemeClr>
                </a:solidFill>
                <a:latin typeface="Comic Sans MS" pitchFamily="66" charset="0"/>
                <a:cs typeface="Arial" pitchFamily="34" charset="0"/>
              </a:rPr>
              <a:t>ón</a:t>
            </a: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r>
              <a:rPr lang="es-MX" dirty="0">
                <a:solidFill>
                  <a:schemeClr val="accent1">
                    <a:lumMod val="75000"/>
                  </a:schemeClr>
                </a:solidFill>
                <a:latin typeface="Comic Sans MS" pitchFamily="66" charset="0"/>
                <a:cs typeface="Arial" pitchFamily="34" charset="0"/>
              </a:rPr>
              <a:t> Fisiología / Corporalidad</a:t>
            </a:r>
          </a:p>
          <a:p>
            <a:pPr>
              <a:lnSpc>
                <a:spcPct val="110000"/>
              </a:lnSpc>
              <a:buFontTx/>
              <a:buChar char="•"/>
              <a:defRPr/>
            </a:pPr>
            <a:r>
              <a:rPr lang="es-MX" dirty="0">
                <a:solidFill>
                  <a:schemeClr val="accent1">
                    <a:lumMod val="75000"/>
                  </a:schemeClr>
                </a:solidFill>
                <a:latin typeface="Comic Sans MS" pitchFamily="66" charset="0"/>
                <a:cs typeface="Arial" pitchFamily="34" charset="0"/>
              </a:rPr>
              <a:t> </a:t>
            </a:r>
            <a:r>
              <a:rPr lang="es-MX" dirty="0" smtClean="0">
                <a:solidFill>
                  <a:schemeClr val="accent1">
                    <a:lumMod val="75000"/>
                  </a:schemeClr>
                </a:solidFill>
                <a:latin typeface="Comic Sans MS" pitchFamily="66" charset="0"/>
                <a:cs typeface="Arial" pitchFamily="34" charset="0"/>
              </a:rPr>
              <a:t>Juicios y creencias</a:t>
            </a: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r>
              <a:rPr lang="es-MX" dirty="0">
                <a:solidFill>
                  <a:schemeClr val="accent1">
                    <a:lumMod val="75000"/>
                  </a:schemeClr>
                </a:solidFill>
                <a:latin typeface="Comic Sans MS" pitchFamily="66" charset="0"/>
                <a:cs typeface="Arial" pitchFamily="34" charset="0"/>
              </a:rPr>
              <a:t> </a:t>
            </a:r>
            <a:r>
              <a:rPr lang="es-MX" dirty="0" smtClean="0">
                <a:solidFill>
                  <a:schemeClr val="accent1">
                    <a:lumMod val="75000"/>
                  </a:schemeClr>
                </a:solidFill>
                <a:latin typeface="Comic Sans MS" pitchFamily="66" charset="0"/>
                <a:cs typeface="Arial" pitchFamily="34" charset="0"/>
              </a:rPr>
              <a:t>Valores</a:t>
            </a: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r>
              <a:rPr lang="es-MX" dirty="0">
                <a:solidFill>
                  <a:schemeClr val="accent1">
                    <a:lumMod val="75000"/>
                  </a:schemeClr>
                </a:solidFill>
                <a:latin typeface="Comic Sans MS" pitchFamily="66" charset="0"/>
                <a:cs typeface="Arial" pitchFamily="34" charset="0"/>
              </a:rPr>
              <a:t> </a:t>
            </a:r>
            <a:r>
              <a:rPr lang="es-MX" dirty="0" smtClean="0">
                <a:solidFill>
                  <a:schemeClr val="accent1">
                    <a:lumMod val="75000"/>
                  </a:schemeClr>
                </a:solidFill>
                <a:latin typeface="Comic Sans MS" pitchFamily="66" charset="0"/>
                <a:cs typeface="Arial" pitchFamily="34" charset="0"/>
              </a:rPr>
              <a:t>Experiencias</a:t>
            </a:r>
            <a:endParaRPr lang="es-MX" dirty="0">
              <a:solidFill>
                <a:schemeClr val="accent1">
                  <a:lumMod val="75000"/>
                </a:schemeClr>
              </a:solidFill>
              <a:latin typeface="Comic Sans MS" pitchFamily="66" charset="0"/>
              <a:cs typeface="Arial" pitchFamily="34" charset="0"/>
            </a:endParaRPr>
          </a:p>
          <a:p>
            <a:pPr>
              <a:lnSpc>
                <a:spcPct val="110000"/>
              </a:lnSpc>
              <a:buFontTx/>
              <a:buChar char="•"/>
              <a:defRPr/>
            </a:pPr>
            <a:r>
              <a:rPr lang="es-MX" dirty="0">
                <a:solidFill>
                  <a:schemeClr val="accent1">
                    <a:lumMod val="75000"/>
                  </a:schemeClr>
                </a:solidFill>
                <a:latin typeface="Comic Sans MS" pitchFamily="66" charset="0"/>
                <a:cs typeface="Arial" pitchFamily="34" charset="0"/>
              </a:rPr>
              <a:t> Emociones y sentimientos</a:t>
            </a:r>
          </a:p>
          <a:p>
            <a:pPr>
              <a:lnSpc>
                <a:spcPct val="110000"/>
              </a:lnSpc>
              <a:buFontTx/>
              <a:buChar char="•"/>
              <a:defRPr/>
            </a:pPr>
            <a:r>
              <a:rPr lang="es-MX" dirty="0">
                <a:solidFill>
                  <a:schemeClr val="accent1">
                    <a:lumMod val="75000"/>
                  </a:schemeClr>
                </a:solidFill>
                <a:latin typeface="Comic Sans MS" pitchFamily="66" charset="0"/>
                <a:cs typeface="Arial" pitchFamily="34" charset="0"/>
              </a:rPr>
              <a:t> Competencias</a:t>
            </a:r>
          </a:p>
        </p:txBody>
      </p:sp>
      <p:sp>
        <p:nvSpPr>
          <p:cNvPr id="13" name="Rectángulo redondeado 43"/>
          <p:cNvSpPr>
            <a:spLocks noChangeArrowheads="1"/>
          </p:cNvSpPr>
          <p:nvPr/>
        </p:nvSpPr>
        <p:spPr bwMode="auto">
          <a:xfrm>
            <a:off x="280988" y="3200400"/>
            <a:ext cx="1447800" cy="381000"/>
          </a:xfrm>
          <a:prstGeom prst="roundRect">
            <a:avLst>
              <a:gd name="adj" fmla="val 16667"/>
            </a:avLst>
          </a:prstGeom>
          <a:solidFill>
            <a:schemeClr val="accent6">
              <a:lumMod val="75000"/>
            </a:schemeClr>
          </a:solidFill>
          <a:ln w="9525">
            <a:solidFill>
              <a:schemeClr val="accent6">
                <a:lumMod val="75000"/>
              </a:schemeClr>
            </a:solidFill>
            <a:round/>
            <a:headEnd/>
            <a:tailEnd/>
          </a:ln>
          <a:effectLst>
            <a:outerShdw dist="23000" dir="5400000" rotWithShape="0">
              <a:srgbClr val="808080">
                <a:alpha val="34999"/>
              </a:srgbClr>
            </a:outerShdw>
          </a:effectLst>
        </p:spPr>
        <p:txBody>
          <a:bodyPr anchor="ctr"/>
          <a:lstStyle/>
          <a:p>
            <a:pPr algn="ctr">
              <a:defRPr/>
            </a:pPr>
            <a:r>
              <a:rPr lang="es-ES" sz="2400" b="1" dirty="0" smtClean="0">
                <a:solidFill>
                  <a:schemeClr val="bg1"/>
                </a:solidFill>
                <a:latin typeface="Arial" pitchFamily="34" charset="0"/>
                <a:ea typeface="ＭＳ Ｐゴシック" charset="0"/>
                <a:cs typeface="Arial" pitchFamily="34" charset="0"/>
              </a:rPr>
              <a:t>Pensar</a:t>
            </a:r>
            <a:endParaRPr lang="es-ES" sz="2400" b="1" dirty="0">
              <a:solidFill>
                <a:schemeClr val="bg1"/>
              </a:solidFill>
              <a:latin typeface="Arial" pitchFamily="34" charset="0"/>
              <a:ea typeface="ＭＳ Ｐゴシック" charset="0"/>
              <a:cs typeface="Arial" pitchFamily="34" charset="0"/>
            </a:endParaRPr>
          </a:p>
        </p:txBody>
      </p:sp>
      <p:sp>
        <p:nvSpPr>
          <p:cNvPr id="14" name="Rectángulo redondeado 41"/>
          <p:cNvSpPr>
            <a:spLocks noChangeArrowheads="1"/>
          </p:cNvSpPr>
          <p:nvPr/>
        </p:nvSpPr>
        <p:spPr bwMode="auto">
          <a:xfrm>
            <a:off x="2555776" y="3140968"/>
            <a:ext cx="1440160" cy="453008"/>
          </a:xfrm>
          <a:prstGeom prst="roundRect">
            <a:avLst>
              <a:gd name="adj" fmla="val 16667"/>
            </a:avLst>
          </a:prstGeom>
          <a:solidFill>
            <a:schemeClr val="accent6">
              <a:lumMod val="75000"/>
            </a:schemeClr>
          </a:solidFill>
          <a:ln w="9525">
            <a:solidFill>
              <a:srgbClr val="BFBFBF"/>
            </a:solidFill>
            <a:round/>
            <a:headEnd/>
            <a:tailEnd/>
          </a:ln>
          <a:effectLst>
            <a:outerShdw dist="23000" dir="5400000" rotWithShape="0">
              <a:srgbClr val="808080">
                <a:alpha val="34999"/>
              </a:srgbClr>
            </a:outerShdw>
          </a:effectLst>
        </p:spPr>
        <p:txBody>
          <a:bodyPr anchor="ctr"/>
          <a:lstStyle/>
          <a:p>
            <a:pPr algn="ctr">
              <a:defRPr/>
            </a:pPr>
            <a:endParaRPr lang="es-ES">
              <a:solidFill>
                <a:srgbClr val="FFFFFF"/>
              </a:solidFill>
              <a:latin typeface="+mn-lt"/>
              <a:ea typeface="ＭＳ Ｐゴシック" charset="0"/>
              <a:cs typeface="ＭＳ Ｐゴシック" charset="0"/>
            </a:endParaRPr>
          </a:p>
        </p:txBody>
      </p:sp>
      <p:sp>
        <p:nvSpPr>
          <p:cNvPr id="15" name="Text Box 114"/>
          <p:cNvSpPr txBox="1">
            <a:spLocks noChangeArrowheads="1"/>
          </p:cNvSpPr>
          <p:nvPr/>
        </p:nvSpPr>
        <p:spPr bwMode="auto">
          <a:xfrm>
            <a:off x="2339752" y="3140968"/>
            <a:ext cx="1728788" cy="461665"/>
          </a:xfrm>
          <a:prstGeom prst="rect">
            <a:avLst/>
          </a:prstGeom>
          <a:noFill/>
          <a:ln w="9525">
            <a:noFill/>
            <a:miter lim="800000"/>
            <a:headEnd/>
            <a:tailEnd/>
          </a:ln>
        </p:spPr>
        <p:txBody>
          <a:bodyPr>
            <a:spAutoFit/>
          </a:bodyPr>
          <a:lstStyle/>
          <a:p>
            <a:pPr algn="ctr">
              <a:spcBef>
                <a:spcPct val="50000"/>
              </a:spcBef>
            </a:pPr>
            <a:r>
              <a:rPr lang="es-ES_tradnl" sz="2400" b="1" dirty="0">
                <a:solidFill>
                  <a:schemeClr val="bg1"/>
                </a:solidFill>
                <a:latin typeface="Arial" pitchFamily="34" charset="0"/>
                <a:cs typeface="Arial" pitchFamily="34" charset="0"/>
              </a:rPr>
              <a:t>Sentir</a:t>
            </a:r>
            <a:endParaRPr lang="es-ES" sz="2400" b="1" dirty="0">
              <a:solidFill>
                <a:schemeClr val="bg1"/>
              </a:solidFill>
              <a:latin typeface="Arial" pitchFamily="34" charset="0"/>
              <a:cs typeface="Arial" pitchFamily="34" charset="0"/>
            </a:endParaRPr>
          </a:p>
        </p:txBody>
      </p:sp>
      <p:sp>
        <p:nvSpPr>
          <p:cNvPr id="19" name="AutoShape 2"/>
          <p:cNvSpPr>
            <a:spLocks noChangeArrowheads="1"/>
          </p:cNvSpPr>
          <p:nvPr/>
        </p:nvSpPr>
        <p:spPr bwMode="auto">
          <a:xfrm>
            <a:off x="1828800" y="3276600"/>
            <a:ext cx="609600" cy="228600"/>
          </a:xfrm>
          <a:prstGeom prst="rightArrow">
            <a:avLst>
              <a:gd name="adj1" fmla="val 48556"/>
              <a:gd name="adj2" fmla="val 102716"/>
            </a:avLst>
          </a:prstGeom>
          <a:solidFill>
            <a:schemeClr val="accent1">
              <a:lumMod val="75000"/>
            </a:schemeClr>
          </a:solidFill>
          <a:ln w="12700">
            <a:solidFill>
              <a:schemeClr val="accent1">
                <a:lumMod val="75000"/>
              </a:schemeClr>
            </a:solidFill>
            <a:miter lim="800000"/>
            <a:headEnd/>
            <a:tailEnd/>
          </a:ln>
          <a:effectLst>
            <a:outerShdw dist="38100" dir="2700000" rotWithShape="0">
              <a:srgbClr val="808080">
                <a:alpha val="42999"/>
              </a:srgbClr>
            </a:outerShdw>
          </a:effectLst>
        </p:spPr>
        <p:txBody>
          <a:bodyPr wrap="none" anchor="ctr"/>
          <a:lstStyle/>
          <a:p>
            <a:pPr>
              <a:defRPr/>
            </a:pPr>
            <a:endParaRPr lang="es-ES">
              <a:solidFill>
                <a:srgbClr val="254061"/>
              </a:solidFill>
              <a:latin typeface="Calibri" charset="0"/>
              <a:ea typeface="ＭＳ Ｐゴシック" charset="0"/>
              <a:cs typeface="ＭＳ Ｐゴシック" charset="0"/>
            </a:endParaRPr>
          </a:p>
        </p:txBody>
      </p:sp>
      <p:sp>
        <p:nvSpPr>
          <p:cNvPr id="20" name="AutoShape 2"/>
          <p:cNvSpPr>
            <a:spLocks noChangeArrowheads="1"/>
          </p:cNvSpPr>
          <p:nvPr/>
        </p:nvSpPr>
        <p:spPr bwMode="auto">
          <a:xfrm>
            <a:off x="4038600" y="3276600"/>
            <a:ext cx="609600" cy="228600"/>
          </a:xfrm>
          <a:prstGeom prst="rightArrow">
            <a:avLst>
              <a:gd name="adj1" fmla="val 48556"/>
              <a:gd name="adj2" fmla="val 102716"/>
            </a:avLst>
          </a:prstGeom>
          <a:solidFill>
            <a:schemeClr val="accent1">
              <a:lumMod val="75000"/>
            </a:schemeClr>
          </a:solidFill>
          <a:ln w="12700">
            <a:solidFill>
              <a:schemeClr val="accent1">
                <a:lumMod val="75000"/>
              </a:schemeClr>
            </a:solidFill>
            <a:miter lim="800000"/>
            <a:headEnd/>
            <a:tailEnd/>
          </a:ln>
          <a:effectLst>
            <a:outerShdw dist="38100" dir="2700000" rotWithShape="0">
              <a:srgbClr val="808080">
                <a:alpha val="42999"/>
              </a:srgbClr>
            </a:outerShdw>
          </a:effectLst>
        </p:spPr>
        <p:txBody>
          <a:bodyPr wrap="none" anchor="ctr"/>
          <a:lstStyle/>
          <a:p>
            <a:pPr>
              <a:defRPr/>
            </a:pPr>
            <a:endParaRPr lang="es-ES">
              <a:solidFill>
                <a:srgbClr val="254061"/>
              </a:solidFill>
              <a:latin typeface="Calibri" charset="0"/>
              <a:ea typeface="ＭＳ Ｐゴシック" charset="0"/>
              <a:cs typeface="ＭＳ Ｐゴシック" charset="0"/>
            </a:endParaRPr>
          </a:p>
        </p:txBody>
      </p:sp>
      <p:sp>
        <p:nvSpPr>
          <p:cNvPr id="21" name="AutoShape 2"/>
          <p:cNvSpPr>
            <a:spLocks noChangeArrowheads="1"/>
          </p:cNvSpPr>
          <p:nvPr/>
        </p:nvSpPr>
        <p:spPr bwMode="auto">
          <a:xfrm>
            <a:off x="6372200" y="3284984"/>
            <a:ext cx="485800" cy="220216"/>
          </a:xfrm>
          <a:prstGeom prst="rightArrow">
            <a:avLst>
              <a:gd name="adj1" fmla="val 48556"/>
              <a:gd name="adj2" fmla="val 102716"/>
            </a:avLst>
          </a:prstGeom>
          <a:solidFill>
            <a:schemeClr val="accent1">
              <a:lumMod val="75000"/>
            </a:schemeClr>
          </a:solidFill>
          <a:ln w="12700">
            <a:solidFill>
              <a:schemeClr val="accent1">
                <a:lumMod val="75000"/>
              </a:schemeClr>
            </a:solidFill>
            <a:miter lim="800000"/>
            <a:headEnd/>
            <a:tailEnd/>
          </a:ln>
          <a:effectLst>
            <a:outerShdw dist="38100" dir="2700000" rotWithShape="0">
              <a:srgbClr val="808080">
                <a:alpha val="42999"/>
              </a:srgbClr>
            </a:outerShdw>
          </a:effectLst>
        </p:spPr>
        <p:txBody>
          <a:bodyPr wrap="none" anchor="ctr"/>
          <a:lstStyle/>
          <a:p>
            <a:pPr>
              <a:defRPr/>
            </a:pPr>
            <a:endParaRPr lang="es-ES">
              <a:solidFill>
                <a:srgbClr val="254061"/>
              </a:solidFill>
              <a:latin typeface="Calibri" charset="0"/>
              <a:ea typeface="ＭＳ Ｐゴシック" charset="0"/>
              <a:cs typeface="ＭＳ Ｐゴシック" charset="0"/>
            </a:endParaRPr>
          </a:p>
        </p:txBody>
      </p:sp>
      <p:sp>
        <p:nvSpPr>
          <p:cNvPr id="27" name="26 Rectángulo redondeado"/>
          <p:cNvSpPr/>
          <p:nvPr/>
        </p:nvSpPr>
        <p:spPr>
          <a:xfrm>
            <a:off x="4788024" y="3140968"/>
            <a:ext cx="1512168" cy="432048"/>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latin typeface="Arial" pitchFamily="34" charset="0"/>
                <a:cs typeface="Arial" pitchFamily="34" charset="0"/>
              </a:rPr>
              <a:t>Actuar</a:t>
            </a:r>
            <a:endParaRPr lang="es-ES" sz="2400" b="1" dirty="0">
              <a:latin typeface="Arial" pitchFamily="34" charset="0"/>
              <a:cs typeface="Arial" pitchFamily="34" charset="0"/>
            </a:endParaRPr>
          </a:p>
        </p:txBody>
      </p:sp>
      <p:sp>
        <p:nvSpPr>
          <p:cNvPr id="28" name="27 Rectángulo redondeado"/>
          <p:cNvSpPr/>
          <p:nvPr/>
        </p:nvSpPr>
        <p:spPr>
          <a:xfrm>
            <a:off x="7020272" y="3140968"/>
            <a:ext cx="1944216" cy="432048"/>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smtClean="0">
                <a:latin typeface="Arial" pitchFamily="34" charset="0"/>
                <a:cs typeface="Arial" pitchFamily="34" charset="0"/>
              </a:rPr>
              <a:t>Resultados</a:t>
            </a:r>
            <a:endParaRPr lang="es-ES" sz="2400" b="1" dirty="0">
              <a:latin typeface="Arial" pitchFamily="34" charset="0"/>
              <a:cs typeface="Arial" pitchFamily="34" charset="0"/>
            </a:endParaRPr>
          </a:p>
        </p:txBody>
      </p:sp>
      <p:sp>
        <p:nvSpPr>
          <p:cNvPr id="29" name="28 CuadroTexto"/>
          <p:cNvSpPr txBox="1"/>
          <p:nvPr/>
        </p:nvSpPr>
        <p:spPr>
          <a:xfrm>
            <a:off x="4067944" y="476672"/>
            <a:ext cx="4464496" cy="1446550"/>
          </a:xfrm>
          <a:prstGeom prst="rect">
            <a:avLst/>
          </a:prstGeom>
          <a:noFill/>
        </p:spPr>
        <p:txBody>
          <a:bodyPr wrap="square" rtlCol="0">
            <a:spAutoFit/>
          </a:bodyPr>
          <a:lstStyle/>
          <a:p>
            <a:pPr algn="ctr"/>
            <a:r>
              <a:rPr lang="es-ES" sz="4400" dirty="0" smtClean="0">
                <a:solidFill>
                  <a:schemeClr val="accent6">
                    <a:lumMod val="75000"/>
                  </a:schemeClr>
                </a:solidFill>
                <a:latin typeface="Comic Sans MS" pitchFamily="66" charset="0"/>
                <a:cs typeface="Arial" pitchFamily="34" charset="0"/>
              </a:rPr>
              <a:t>Cómo funcionamos</a:t>
            </a:r>
            <a:endParaRPr lang="es-ES" sz="4400" dirty="0">
              <a:solidFill>
                <a:schemeClr val="accent6">
                  <a:lumMod val="75000"/>
                </a:schemeClr>
              </a:solidFill>
              <a:latin typeface="Comic Sans MS" pitchFamily="66" charset="0"/>
              <a:cs typeface="Arial" pitchFamily="34" charset="0"/>
            </a:endParaRPr>
          </a:p>
        </p:txBody>
      </p:sp>
      <p:sp>
        <p:nvSpPr>
          <p:cNvPr id="16" name="15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Triángulo isósceles"/>
          <p:cNvSpPr/>
          <p:nvPr/>
        </p:nvSpPr>
        <p:spPr>
          <a:xfrm>
            <a:off x="683568" y="620688"/>
            <a:ext cx="8100392" cy="5328592"/>
          </a:xfrm>
          <a:prstGeom prst="triangl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1">
                  <a:lumMod val="75000"/>
                </a:schemeClr>
              </a:solidFill>
            </a:endParaRPr>
          </a:p>
        </p:txBody>
      </p:sp>
      <p:sp>
        <p:nvSpPr>
          <p:cNvPr id="1028" name="AutoShape 4" descr="Resultado de imagen de pensamiento bocadillo"/>
          <p:cNvSpPr>
            <a:spLocks noChangeAspect="1" noChangeArrowheads="1"/>
          </p:cNvSpPr>
          <p:nvPr/>
        </p:nvSpPr>
        <p:spPr bwMode="auto">
          <a:xfrm>
            <a:off x="539552" y="3284984"/>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solidFill>
                <a:schemeClr val="accent1">
                  <a:lumMod val="75000"/>
                </a:schemeClr>
              </a:solidFill>
            </a:endParaRPr>
          </a:p>
        </p:txBody>
      </p:sp>
      <p:pic>
        <p:nvPicPr>
          <p:cNvPr id="1034" name="Picture 10" descr="Resultado de imagen de actuar"/>
          <p:cNvPicPr>
            <a:picLocks noChangeAspect="1" noChangeArrowheads="1"/>
          </p:cNvPicPr>
          <p:nvPr/>
        </p:nvPicPr>
        <p:blipFill>
          <a:blip r:embed="rId2" cstate="print"/>
          <a:srcRect/>
          <a:stretch>
            <a:fillRect/>
          </a:stretch>
        </p:blipFill>
        <p:spPr bwMode="auto">
          <a:xfrm>
            <a:off x="4211960" y="1340768"/>
            <a:ext cx="1008112" cy="1198969"/>
          </a:xfrm>
          <a:prstGeom prst="rect">
            <a:avLst/>
          </a:prstGeom>
          <a:noFill/>
        </p:spPr>
      </p:pic>
      <p:pic>
        <p:nvPicPr>
          <p:cNvPr id="1036" name="Picture 12" descr="Resultado de imagen de bocadillo pensar"/>
          <p:cNvPicPr>
            <a:picLocks noChangeAspect="1" noChangeArrowheads="1"/>
          </p:cNvPicPr>
          <p:nvPr/>
        </p:nvPicPr>
        <p:blipFill>
          <a:blip r:embed="rId3" cstate="print"/>
          <a:srcRect/>
          <a:stretch>
            <a:fillRect/>
          </a:stretch>
        </p:blipFill>
        <p:spPr bwMode="auto">
          <a:xfrm>
            <a:off x="2627784" y="4365104"/>
            <a:ext cx="1185490" cy="1118774"/>
          </a:xfrm>
          <a:prstGeom prst="rect">
            <a:avLst/>
          </a:prstGeom>
          <a:noFill/>
        </p:spPr>
      </p:pic>
      <p:sp>
        <p:nvSpPr>
          <p:cNvPr id="10" name="9 CuadroTexto"/>
          <p:cNvSpPr txBox="1"/>
          <p:nvPr/>
        </p:nvSpPr>
        <p:spPr>
          <a:xfrm>
            <a:off x="2411760" y="5445224"/>
            <a:ext cx="2088232" cy="369332"/>
          </a:xfrm>
          <a:prstGeom prst="rect">
            <a:avLst/>
          </a:prstGeom>
          <a:noFill/>
        </p:spPr>
        <p:txBody>
          <a:bodyPr wrap="square" rtlCol="0">
            <a:spAutoFit/>
          </a:bodyPr>
          <a:lstStyle/>
          <a:p>
            <a:r>
              <a:rPr lang="es-ES" dirty="0" smtClean="0">
                <a:solidFill>
                  <a:schemeClr val="accent1">
                    <a:lumMod val="75000"/>
                  </a:schemeClr>
                </a:solidFill>
                <a:latin typeface="Comic Sans MS" pitchFamily="66" charset="0"/>
              </a:rPr>
              <a:t>PENSAMIENTO</a:t>
            </a:r>
            <a:endParaRPr lang="es-ES" dirty="0">
              <a:solidFill>
                <a:schemeClr val="accent1">
                  <a:lumMod val="75000"/>
                </a:schemeClr>
              </a:solidFill>
              <a:latin typeface="Comic Sans MS" pitchFamily="66" charset="0"/>
            </a:endParaRPr>
          </a:p>
        </p:txBody>
      </p:sp>
      <p:sp>
        <p:nvSpPr>
          <p:cNvPr id="11" name="10 CuadroTexto"/>
          <p:cNvSpPr txBox="1"/>
          <p:nvPr/>
        </p:nvSpPr>
        <p:spPr>
          <a:xfrm>
            <a:off x="5652120" y="5517232"/>
            <a:ext cx="1584176" cy="369332"/>
          </a:xfrm>
          <a:prstGeom prst="rect">
            <a:avLst/>
          </a:prstGeom>
          <a:noFill/>
        </p:spPr>
        <p:txBody>
          <a:bodyPr wrap="square" rtlCol="0">
            <a:spAutoFit/>
          </a:bodyPr>
          <a:lstStyle/>
          <a:p>
            <a:r>
              <a:rPr lang="es-ES" dirty="0" smtClean="0">
                <a:solidFill>
                  <a:schemeClr val="accent1">
                    <a:lumMod val="75000"/>
                  </a:schemeClr>
                </a:solidFill>
                <a:latin typeface="Comic Sans MS" pitchFamily="66" charset="0"/>
              </a:rPr>
              <a:t>EMOCIÓN</a:t>
            </a:r>
            <a:endParaRPr lang="es-ES" dirty="0">
              <a:solidFill>
                <a:schemeClr val="accent1">
                  <a:lumMod val="75000"/>
                </a:schemeClr>
              </a:solidFill>
              <a:latin typeface="Comic Sans MS" pitchFamily="66" charset="0"/>
            </a:endParaRPr>
          </a:p>
        </p:txBody>
      </p:sp>
      <p:sp>
        <p:nvSpPr>
          <p:cNvPr id="12" name="11 CuadroTexto"/>
          <p:cNvSpPr txBox="1"/>
          <p:nvPr/>
        </p:nvSpPr>
        <p:spPr>
          <a:xfrm>
            <a:off x="4067944" y="2564904"/>
            <a:ext cx="1800200" cy="369332"/>
          </a:xfrm>
          <a:prstGeom prst="rect">
            <a:avLst/>
          </a:prstGeom>
          <a:noFill/>
        </p:spPr>
        <p:txBody>
          <a:bodyPr wrap="square" rtlCol="0">
            <a:spAutoFit/>
          </a:bodyPr>
          <a:lstStyle/>
          <a:p>
            <a:r>
              <a:rPr lang="es-ES" dirty="0" smtClean="0">
                <a:solidFill>
                  <a:schemeClr val="accent1">
                    <a:lumMod val="75000"/>
                  </a:schemeClr>
                </a:solidFill>
                <a:latin typeface="Comic Sans MS" pitchFamily="66" charset="0"/>
              </a:rPr>
              <a:t>ACCIÓN</a:t>
            </a:r>
            <a:endParaRPr lang="es-ES" dirty="0">
              <a:solidFill>
                <a:schemeClr val="accent1">
                  <a:lumMod val="75000"/>
                </a:schemeClr>
              </a:solidFill>
              <a:latin typeface="Comic Sans MS" pitchFamily="66" charset="0"/>
            </a:endParaRPr>
          </a:p>
        </p:txBody>
      </p:sp>
      <p:cxnSp>
        <p:nvCxnSpPr>
          <p:cNvPr id="15" name="14 Conector recto"/>
          <p:cNvCxnSpPr/>
          <p:nvPr/>
        </p:nvCxnSpPr>
        <p:spPr>
          <a:xfrm>
            <a:off x="0" y="3429000"/>
            <a:ext cx="9144000" cy="0"/>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7" name="16 CuadroTexto"/>
          <p:cNvSpPr txBox="1"/>
          <p:nvPr/>
        </p:nvSpPr>
        <p:spPr>
          <a:xfrm>
            <a:off x="1763688" y="1844824"/>
            <a:ext cx="1656184" cy="369332"/>
          </a:xfrm>
          <a:prstGeom prst="rect">
            <a:avLst/>
          </a:prstGeom>
          <a:noFill/>
        </p:spPr>
        <p:txBody>
          <a:bodyPr wrap="square" rtlCol="0">
            <a:spAutoFit/>
          </a:bodyPr>
          <a:lstStyle/>
          <a:p>
            <a:r>
              <a:rPr lang="es-ES" dirty="0" smtClean="0">
                <a:solidFill>
                  <a:schemeClr val="accent1">
                    <a:lumMod val="75000"/>
                  </a:schemeClr>
                </a:solidFill>
                <a:latin typeface="Comic Sans MS" pitchFamily="66" charset="0"/>
              </a:rPr>
              <a:t>Lo que se ve.</a:t>
            </a:r>
            <a:endParaRPr lang="es-ES" dirty="0">
              <a:solidFill>
                <a:schemeClr val="accent1">
                  <a:lumMod val="75000"/>
                </a:schemeClr>
              </a:solidFill>
              <a:latin typeface="Comic Sans MS" pitchFamily="66" charset="0"/>
            </a:endParaRPr>
          </a:p>
        </p:txBody>
      </p:sp>
      <p:sp>
        <p:nvSpPr>
          <p:cNvPr id="21" name="20 CuadroTexto"/>
          <p:cNvSpPr txBox="1"/>
          <p:nvPr/>
        </p:nvSpPr>
        <p:spPr>
          <a:xfrm>
            <a:off x="0" y="4005064"/>
            <a:ext cx="1835696" cy="369332"/>
          </a:xfrm>
          <a:prstGeom prst="rect">
            <a:avLst/>
          </a:prstGeom>
          <a:noFill/>
        </p:spPr>
        <p:txBody>
          <a:bodyPr wrap="square" rtlCol="0">
            <a:spAutoFit/>
          </a:bodyPr>
          <a:lstStyle/>
          <a:p>
            <a:r>
              <a:rPr lang="es-ES" dirty="0" smtClean="0">
                <a:latin typeface="Comic Sans MS" pitchFamily="66" charset="0"/>
              </a:rPr>
              <a:t>Lo que no se ve.</a:t>
            </a:r>
            <a:endParaRPr lang="es-ES" dirty="0">
              <a:latin typeface="Comic Sans MS" pitchFamily="66" charset="0"/>
            </a:endParaRPr>
          </a:p>
        </p:txBody>
      </p:sp>
      <p:sp>
        <p:nvSpPr>
          <p:cNvPr id="22" name="21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www.ainhoabergua.com</a:t>
            </a:r>
            <a:endParaRPr lang="es-ES" dirty="0"/>
          </a:p>
        </p:txBody>
      </p:sp>
      <p:sp>
        <p:nvSpPr>
          <p:cNvPr id="14" name="13 Flecha izquierda y derecha"/>
          <p:cNvSpPr/>
          <p:nvPr/>
        </p:nvSpPr>
        <p:spPr>
          <a:xfrm rot="-3720000">
            <a:off x="3180077" y="3359189"/>
            <a:ext cx="1080120" cy="432048"/>
          </a:xfrm>
          <a:prstGeom prst="leftRightArrow">
            <a:avLst>
              <a:gd name="adj1" fmla="val 0"/>
              <a:gd name="adj2" fmla="val 43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Flecha izquierda y derecha"/>
          <p:cNvSpPr/>
          <p:nvPr/>
        </p:nvSpPr>
        <p:spPr>
          <a:xfrm rot="3060000">
            <a:off x="5325140" y="3278493"/>
            <a:ext cx="1115941" cy="432048"/>
          </a:xfrm>
          <a:prstGeom prst="leftRightArrow">
            <a:avLst>
              <a:gd name="adj1" fmla="val 0"/>
              <a:gd name="adj2" fmla="val 43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izquierda y derecha"/>
          <p:cNvSpPr/>
          <p:nvPr/>
        </p:nvSpPr>
        <p:spPr>
          <a:xfrm>
            <a:off x="4355976" y="4581128"/>
            <a:ext cx="1080120" cy="462540"/>
          </a:xfrm>
          <a:prstGeom prst="leftRightArrow">
            <a:avLst>
              <a:gd name="adj1" fmla="val 0"/>
              <a:gd name="adj2" fmla="val 4358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Picture 4" descr="Resultado de imagen de emoticones para colorear"/>
          <p:cNvPicPr>
            <a:picLocks noChangeAspect="1" noChangeArrowheads="1"/>
          </p:cNvPicPr>
          <p:nvPr/>
        </p:nvPicPr>
        <p:blipFill>
          <a:blip r:embed="rId4" cstate="print"/>
          <a:srcRect/>
          <a:stretch>
            <a:fillRect/>
          </a:stretch>
        </p:blipFill>
        <p:spPr bwMode="auto">
          <a:xfrm>
            <a:off x="5796136" y="4293096"/>
            <a:ext cx="1355540" cy="95972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p:cNvSpPr/>
          <p:nvPr/>
        </p:nvSpPr>
        <p:spPr bwMode="auto">
          <a:xfrm>
            <a:off x="1331640" y="404664"/>
            <a:ext cx="6310947" cy="5879220"/>
          </a:xfrm>
          <a:prstGeom prst="ellips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s-ES" sz="3200" b="0" i="0" u="none" strike="noStrike" cap="none" normalizeH="0" baseline="0" dirty="0" smtClean="0">
              <a:ln>
                <a:noFill/>
              </a:ln>
              <a:solidFill>
                <a:schemeClr val="accent3">
                  <a:lumMod val="50000"/>
                </a:schemeClr>
              </a:solidFill>
              <a:effectLst/>
              <a:latin typeface="Arial" charset="0"/>
            </a:endParaRPr>
          </a:p>
        </p:txBody>
      </p:sp>
      <p:sp>
        <p:nvSpPr>
          <p:cNvPr id="4" name="Elipse 3"/>
          <p:cNvSpPr/>
          <p:nvPr/>
        </p:nvSpPr>
        <p:spPr bwMode="auto">
          <a:xfrm>
            <a:off x="2343702" y="1322497"/>
            <a:ext cx="2540091" cy="2422397"/>
          </a:xfrm>
          <a:prstGeom prst="ellipse">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s-ES" sz="2800" b="0" i="0" u="none" strike="noStrike" cap="none" normalizeH="0" baseline="0" dirty="0" smtClean="0">
                <a:ln>
                  <a:noFill/>
                </a:ln>
                <a:solidFill>
                  <a:schemeClr val="bg1"/>
                </a:solidFill>
                <a:effectLst/>
                <a:latin typeface="Arial" charset="0"/>
              </a:rPr>
              <a:t>Lenguaje</a:t>
            </a:r>
          </a:p>
        </p:txBody>
      </p:sp>
      <p:sp>
        <p:nvSpPr>
          <p:cNvPr id="5" name="Elipse 4"/>
          <p:cNvSpPr/>
          <p:nvPr/>
        </p:nvSpPr>
        <p:spPr bwMode="auto">
          <a:xfrm>
            <a:off x="3347864" y="3068960"/>
            <a:ext cx="2540091" cy="2422397"/>
          </a:xfrm>
          <a:prstGeom prst="ellipse">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s-ES" sz="2800" b="0" i="0" u="none" strike="noStrike" cap="none" normalizeH="0" baseline="0" dirty="0" smtClean="0">
                <a:ln>
                  <a:noFill/>
                </a:ln>
                <a:solidFill>
                  <a:schemeClr val="bg1"/>
                </a:solidFill>
                <a:effectLst/>
                <a:latin typeface="Arial" charset="0"/>
              </a:rPr>
              <a:t>Cuerpo</a:t>
            </a:r>
          </a:p>
        </p:txBody>
      </p:sp>
      <p:sp>
        <p:nvSpPr>
          <p:cNvPr id="6" name="Elipse 5"/>
          <p:cNvSpPr/>
          <p:nvPr/>
        </p:nvSpPr>
        <p:spPr bwMode="auto">
          <a:xfrm>
            <a:off x="4499992" y="1412776"/>
            <a:ext cx="2540091" cy="2422397"/>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s-ES" sz="2800" b="0" i="0" u="none" strike="noStrike" cap="none" normalizeH="0" baseline="0" dirty="0" smtClean="0">
                <a:ln>
                  <a:noFill/>
                </a:ln>
                <a:solidFill>
                  <a:schemeClr val="bg1"/>
                </a:solidFill>
                <a:effectLst/>
                <a:latin typeface="Arial" charset="0"/>
              </a:rPr>
              <a:t>Emoción</a:t>
            </a:r>
          </a:p>
        </p:txBody>
      </p:sp>
      <p:sp>
        <p:nvSpPr>
          <p:cNvPr id="8" name="7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9940617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4" name="3 CuadroTexto"/>
          <p:cNvSpPr txBox="1"/>
          <p:nvPr/>
        </p:nvSpPr>
        <p:spPr>
          <a:xfrm>
            <a:off x="1547664" y="404664"/>
            <a:ext cx="4824536" cy="644877"/>
          </a:xfrm>
          <a:prstGeom prst="rect">
            <a:avLst/>
          </a:prstGeom>
          <a:noFill/>
          <a:ln>
            <a:noFill/>
          </a:ln>
        </p:spPr>
        <p:txBody>
          <a:bodyPr vert="horz" wrap="square"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3600" b="1" i="0" u="none" strike="noStrike" kern="1200" dirty="0">
                <a:ln>
                  <a:noFill/>
                </a:ln>
                <a:solidFill>
                  <a:srgbClr val="6B2394"/>
                </a:solidFill>
                <a:latin typeface="Arial" pitchFamily="18"/>
                <a:ea typeface="SimSun" pitchFamily="2"/>
                <a:cs typeface="Mangal" pitchFamily="2"/>
              </a:rPr>
              <a:t>EL LENGUAJE</a:t>
            </a:r>
          </a:p>
        </p:txBody>
      </p:sp>
      <p:sp>
        <p:nvSpPr>
          <p:cNvPr id="5" name="4 CuadroTexto"/>
          <p:cNvSpPr txBox="1"/>
          <p:nvPr/>
        </p:nvSpPr>
        <p:spPr>
          <a:xfrm>
            <a:off x="1547664" y="1196752"/>
            <a:ext cx="5904656" cy="829543"/>
          </a:xfrm>
          <a:prstGeom prst="rect">
            <a:avLst/>
          </a:prstGeom>
          <a:noFill/>
          <a:ln>
            <a:noFill/>
          </a:ln>
        </p:spPr>
        <p:txBody>
          <a:bodyPr vert="horz" wrap="square" lIns="90000" tIns="45000" rIns="90000" bIns="4500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2400" b="0" i="0" u="none" strike="noStrike" kern="1200" dirty="0">
                <a:ln>
                  <a:noFill/>
                </a:ln>
                <a:solidFill>
                  <a:srgbClr val="7030A0"/>
                </a:solidFill>
                <a:latin typeface="Arial" pitchFamily="18"/>
                <a:ea typeface="SimSun" pitchFamily="2"/>
                <a:cs typeface="Mangal" pitchFamily="2"/>
              </a:rPr>
              <a:t>Lo que decimos, pensamos, nuestras creencias, ideas, juicios</a:t>
            </a:r>
          </a:p>
        </p:txBody>
      </p:sp>
      <p:sp>
        <p:nvSpPr>
          <p:cNvPr id="6" name="5 CuadroTexto"/>
          <p:cNvSpPr txBox="1"/>
          <p:nvPr/>
        </p:nvSpPr>
        <p:spPr>
          <a:xfrm>
            <a:off x="2699792" y="2564904"/>
            <a:ext cx="4716472" cy="644877"/>
          </a:xfrm>
          <a:prstGeom prst="rect">
            <a:avLst/>
          </a:prstGeom>
          <a:noFill/>
          <a:ln>
            <a:noFill/>
          </a:ln>
        </p:spPr>
        <p:txBody>
          <a:bodyPr vert="horz" wrap="square" lIns="90000" tIns="45000" rIns="90000" bIns="4500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3600" b="1" i="0" u="none" strike="noStrike" kern="1200" dirty="0">
                <a:ln>
                  <a:noFill/>
                </a:ln>
                <a:solidFill>
                  <a:schemeClr val="accent6">
                    <a:lumMod val="75000"/>
                  </a:schemeClr>
                </a:solidFill>
                <a:latin typeface="Arial" pitchFamily="18"/>
                <a:ea typeface="SimSun" pitchFamily="2"/>
                <a:cs typeface="Mangal" pitchFamily="2"/>
              </a:rPr>
              <a:t>LAS EMOCIONES</a:t>
            </a:r>
          </a:p>
        </p:txBody>
      </p:sp>
      <p:sp>
        <p:nvSpPr>
          <p:cNvPr id="7" name="6 CuadroTexto"/>
          <p:cNvSpPr txBox="1"/>
          <p:nvPr/>
        </p:nvSpPr>
        <p:spPr>
          <a:xfrm>
            <a:off x="2664000" y="3288600"/>
            <a:ext cx="6441480" cy="829543"/>
          </a:xfrm>
          <a:prstGeom prst="rect">
            <a:avLst/>
          </a:prstGeom>
          <a:noFill/>
          <a:ln>
            <a:noFill/>
          </a:ln>
        </p:spPr>
        <p:txBody>
          <a:bodyPr vert="horz" lIns="90000" tIns="45000" rIns="90000" bIns="4500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2400" b="0" i="0" u="none" strike="noStrike" kern="1200" dirty="0">
                <a:ln>
                  <a:noFill/>
                </a:ln>
                <a:solidFill>
                  <a:schemeClr val="accent6">
                    <a:lumMod val="75000"/>
                  </a:schemeClr>
                </a:solidFill>
                <a:latin typeface="Arial" pitchFamily="18"/>
                <a:ea typeface="SimSun" pitchFamily="2"/>
                <a:cs typeface="Mangal" pitchFamily="2"/>
              </a:rPr>
              <a:t>Disp</a:t>
            </a:r>
            <a:r>
              <a:rPr lang="es-ES" sz="2400" b="0" i="1" u="none" strike="noStrike" kern="1200" dirty="0">
                <a:ln>
                  <a:noFill/>
                </a:ln>
                <a:solidFill>
                  <a:schemeClr val="accent6">
                    <a:lumMod val="75000"/>
                  </a:schemeClr>
                </a:solidFill>
                <a:latin typeface="Arial" pitchFamily="18"/>
                <a:ea typeface="SimSun" pitchFamily="2"/>
                <a:cs typeface="Mangal" pitchFamily="2"/>
              </a:rPr>
              <a:t>osiciones dinámicas para la acción, lo que “ tengo ganas”</a:t>
            </a:r>
          </a:p>
        </p:txBody>
      </p:sp>
      <p:sp>
        <p:nvSpPr>
          <p:cNvPr id="8" name="7 CuadroTexto"/>
          <p:cNvSpPr txBox="1"/>
          <p:nvPr/>
        </p:nvSpPr>
        <p:spPr>
          <a:xfrm>
            <a:off x="1619672" y="4725144"/>
            <a:ext cx="5508160" cy="644877"/>
          </a:xfrm>
          <a:prstGeom prst="rect">
            <a:avLst/>
          </a:prstGeom>
          <a:noFill/>
          <a:ln>
            <a:noFill/>
          </a:ln>
        </p:spPr>
        <p:txBody>
          <a:bodyPr vert="horz" wrap="square" lIns="90000" tIns="45000" rIns="90000" bIns="4500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3600" b="1" i="0" u="none" strike="noStrike" kern="1200" dirty="0">
                <a:ln>
                  <a:noFill/>
                </a:ln>
                <a:solidFill>
                  <a:srgbClr val="00B0F0"/>
                </a:solidFill>
                <a:latin typeface="Arial" pitchFamily="18"/>
                <a:ea typeface="SimSun" pitchFamily="2"/>
                <a:cs typeface="Mangal" pitchFamily="2"/>
              </a:rPr>
              <a:t>LA CORPORALIDAD</a:t>
            </a:r>
          </a:p>
        </p:txBody>
      </p:sp>
      <p:sp>
        <p:nvSpPr>
          <p:cNvPr id="9" name="8 CuadroTexto"/>
          <p:cNvSpPr txBox="1"/>
          <p:nvPr/>
        </p:nvSpPr>
        <p:spPr>
          <a:xfrm>
            <a:off x="1691680" y="5445224"/>
            <a:ext cx="5400600" cy="829543"/>
          </a:xfrm>
          <a:prstGeom prst="rect">
            <a:avLst/>
          </a:prstGeom>
          <a:noFill/>
          <a:ln>
            <a:noFill/>
          </a:ln>
        </p:spPr>
        <p:txBody>
          <a:bodyPr vert="horz" wrap="square" lIns="90000" tIns="45000" rIns="90000" bIns="45000"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es-ES" sz="2400" b="0" i="0" u="none" strike="noStrike" kern="1200" dirty="0">
                <a:ln>
                  <a:noFill/>
                </a:ln>
                <a:solidFill>
                  <a:srgbClr val="00B0F0"/>
                </a:solidFill>
                <a:latin typeface="Arial" pitchFamily="18"/>
                <a:ea typeface="SimSun" pitchFamily="2"/>
                <a:cs typeface="Mangal" pitchFamily="2"/>
              </a:rPr>
              <a:t>Ejes corporales, patrones de respiración y gestualidad</a:t>
            </a:r>
          </a:p>
        </p:txBody>
      </p:sp>
      <p:pic>
        <p:nvPicPr>
          <p:cNvPr id="13" name="Picture 4" descr="Resultado de imagen de emoticones para colorear"/>
          <p:cNvPicPr>
            <a:picLocks noChangeAspect="1" noChangeArrowheads="1"/>
          </p:cNvPicPr>
          <p:nvPr/>
        </p:nvPicPr>
        <p:blipFill>
          <a:blip r:embed="rId2" cstate="print"/>
          <a:srcRect/>
          <a:stretch>
            <a:fillRect/>
          </a:stretch>
        </p:blipFill>
        <p:spPr bwMode="auto">
          <a:xfrm>
            <a:off x="395536" y="2708920"/>
            <a:ext cx="2016224" cy="1427487"/>
          </a:xfrm>
          <a:prstGeom prst="rect">
            <a:avLst/>
          </a:prstGeom>
          <a:noFill/>
        </p:spPr>
      </p:pic>
      <p:pic>
        <p:nvPicPr>
          <p:cNvPr id="14" name="Picture 10" descr="Resultado de imagen de actuar"/>
          <p:cNvPicPr>
            <a:picLocks noChangeAspect="1" noChangeArrowheads="1"/>
          </p:cNvPicPr>
          <p:nvPr/>
        </p:nvPicPr>
        <p:blipFill>
          <a:blip r:embed="rId3" cstate="print"/>
          <a:srcRect/>
          <a:stretch>
            <a:fillRect/>
          </a:stretch>
        </p:blipFill>
        <p:spPr bwMode="auto">
          <a:xfrm>
            <a:off x="6300192" y="3837629"/>
            <a:ext cx="1512168" cy="1798453"/>
          </a:xfrm>
          <a:prstGeom prst="rect">
            <a:avLst/>
          </a:prstGeom>
          <a:noFill/>
        </p:spPr>
      </p:pic>
      <p:pic>
        <p:nvPicPr>
          <p:cNvPr id="15" name="Picture 12" descr="Resultado de imagen de bocadillo pensar"/>
          <p:cNvPicPr>
            <a:picLocks noChangeAspect="1" noChangeArrowheads="1"/>
          </p:cNvPicPr>
          <p:nvPr/>
        </p:nvPicPr>
        <p:blipFill>
          <a:blip r:embed="rId4" cstate="print"/>
          <a:srcRect/>
          <a:stretch>
            <a:fillRect/>
          </a:stretch>
        </p:blipFill>
        <p:spPr bwMode="auto">
          <a:xfrm>
            <a:off x="6804248" y="332656"/>
            <a:ext cx="1584176" cy="1495023"/>
          </a:xfrm>
          <a:prstGeom prst="rect">
            <a:avLst/>
          </a:prstGeom>
          <a:noFill/>
        </p:spPr>
      </p:pic>
      <p:sp>
        <p:nvSpPr>
          <p:cNvPr id="16" name="15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5 CuadroTexto"/>
          <p:cNvSpPr txBox="1"/>
          <p:nvPr/>
        </p:nvSpPr>
        <p:spPr>
          <a:xfrm>
            <a:off x="971600" y="548680"/>
            <a:ext cx="7272808" cy="1754326"/>
          </a:xfrm>
          <a:prstGeom prst="rect">
            <a:avLst/>
          </a:prstGeom>
          <a:noFill/>
        </p:spPr>
        <p:txBody>
          <a:bodyPr wrap="square" rtlCol="0">
            <a:spAutoFit/>
          </a:bodyPr>
          <a:lstStyle/>
          <a:p>
            <a:pPr algn="ctr"/>
            <a:r>
              <a:rPr lang="es-ES" sz="5400" dirty="0" smtClean="0">
                <a:solidFill>
                  <a:schemeClr val="accent6">
                    <a:lumMod val="75000"/>
                  </a:schemeClr>
                </a:solidFill>
                <a:latin typeface="Comic Sans MS" pitchFamily="66" charset="0"/>
                <a:cs typeface="Arial" pitchFamily="34" charset="0"/>
              </a:rPr>
              <a:t>¿Desde dónde            podemos cambiar?</a:t>
            </a:r>
            <a:endParaRPr lang="es-ES" sz="5400" dirty="0">
              <a:solidFill>
                <a:schemeClr val="accent6">
                  <a:lumMod val="75000"/>
                </a:schemeClr>
              </a:solidFill>
              <a:latin typeface="Comic Sans MS" pitchFamily="66" charset="0"/>
              <a:cs typeface="Arial" pitchFamily="34" charset="0"/>
            </a:endParaRPr>
          </a:p>
        </p:txBody>
      </p:sp>
      <p:pic>
        <p:nvPicPr>
          <p:cNvPr id="62466" name="Picture 2" descr="Resultado de imagen de cambio"/>
          <p:cNvPicPr>
            <a:picLocks noChangeAspect="1" noChangeArrowheads="1"/>
          </p:cNvPicPr>
          <p:nvPr/>
        </p:nvPicPr>
        <p:blipFill>
          <a:blip r:embed="rId3" cstate="print"/>
          <a:srcRect/>
          <a:stretch>
            <a:fillRect/>
          </a:stretch>
        </p:blipFill>
        <p:spPr bwMode="auto">
          <a:xfrm>
            <a:off x="1403648" y="2652541"/>
            <a:ext cx="6192688" cy="3944811"/>
          </a:xfrm>
          <a:prstGeom prst="rect">
            <a:avLst/>
          </a:prstGeom>
          <a:noFill/>
        </p:spPr>
      </p:pic>
      <p:sp>
        <p:nvSpPr>
          <p:cNvPr id="7" name="6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Resultado de imagen de emoticones para colorear"/>
          <p:cNvPicPr>
            <a:picLocks noChangeAspect="1" noChangeArrowheads="1"/>
          </p:cNvPicPr>
          <p:nvPr/>
        </p:nvPicPr>
        <p:blipFill>
          <a:blip r:embed="rId2" cstate="print"/>
          <a:srcRect/>
          <a:stretch>
            <a:fillRect/>
          </a:stretch>
        </p:blipFill>
        <p:spPr bwMode="auto">
          <a:xfrm>
            <a:off x="6876256" y="548680"/>
            <a:ext cx="2034123" cy="1440160"/>
          </a:xfrm>
          <a:prstGeom prst="rect">
            <a:avLst/>
          </a:prstGeom>
          <a:noFill/>
        </p:spPr>
      </p:pic>
      <p:sp>
        <p:nvSpPr>
          <p:cNvPr id="19" name="18 Rectángulo redondeado"/>
          <p:cNvSpPr/>
          <p:nvPr/>
        </p:nvSpPr>
        <p:spPr>
          <a:xfrm>
            <a:off x="4860032" y="188640"/>
            <a:ext cx="4104456" cy="3240360"/>
          </a:xfrm>
          <a:prstGeom prst="round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redondeado"/>
          <p:cNvSpPr/>
          <p:nvPr/>
        </p:nvSpPr>
        <p:spPr>
          <a:xfrm>
            <a:off x="179512" y="188640"/>
            <a:ext cx="4572000" cy="324036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8" name="AutoShape 2" descr="Resultado de imagen de autoconocimiento"/>
          <p:cNvSpPr>
            <a:spLocks noChangeAspect="1" noChangeArrowheads="1"/>
          </p:cNvSpPr>
          <p:nvPr/>
        </p:nvSpPr>
        <p:spPr bwMode="auto">
          <a:xfrm>
            <a:off x="251520" y="6206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Rectángulo"/>
          <p:cNvSpPr/>
          <p:nvPr/>
        </p:nvSpPr>
        <p:spPr>
          <a:xfrm>
            <a:off x="2843808" y="4149080"/>
            <a:ext cx="3024336" cy="1446550"/>
          </a:xfrm>
          <a:prstGeom prst="rect">
            <a:avLst/>
          </a:prstGeom>
        </p:spPr>
        <p:txBody>
          <a:bodyPr wrap="square">
            <a:spAutoFit/>
          </a:bodyPr>
          <a:lstStyle/>
          <a:p>
            <a:pPr marL="342900" indent="-342900">
              <a:spcBef>
                <a:spcPct val="20000"/>
              </a:spcBef>
            </a:pPr>
            <a:r>
              <a:rPr lang="es-ES_tradnl" sz="4000" b="1" dirty="0" smtClean="0">
                <a:solidFill>
                  <a:srgbClr val="00B0F0"/>
                </a:solidFill>
                <a:latin typeface="Arial" pitchFamily="34" charset="0"/>
                <a:cs typeface="Arial" pitchFamily="34" charset="0"/>
              </a:rPr>
              <a:t>Desde el</a:t>
            </a:r>
          </a:p>
          <a:p>
            <a:pPr marL="342900" indent="-342900">
              <a:spcBef>
                <a:spcPct val="20000"/>
              </a:spcBef>
            </a:pPr>
            <a:r>
              <a:rPr lang="es-ES_tradnl" sz="4000" b="1" dirty="0" smtClean="0">
                <a:solidFill>
                  <a:srgbClr val="00B0F0"/>
                </a:solidFill>
                <a:latin typeface="Arial" pitchFamily="34" charset="0"/>
                <a:cs typeface="Arial" pitchFamily="34" charset="0"/>
              </a:rPr>
              <a:t>cuerpo</a:t>
            </a:r>
            <a:r>
              <a:rPr lang="mr-IN" sz="4000" b="1" dirty="0" smtClean="0">
                <a:solidFill>
                  <a:srgbClr val="00B0F0"/>
                </a:solidFill>
                <a:latin typeface="Arial" pitchFamily="34" charset="0"/>
                <a:cs typeface="Arial" pitchFamily="34" charset="0"/>
              </a:rPr>
              <a:t>…</a:t>
            </a:r>
            <a:endParaRPr lang="es-ES_tradnl" sz="4000" b="1" dirty="0" smtClean="0">
              <a:solidFill>
                <a:srgbClr val="00B0F0"/>
              </a:solidFill>
              <a:latin typeface="Arial" pitchFamily="34" charset="0"/>
              <a:cs typeface="Arial" pitchFamily="34" charset="0"/>
            </a:endParaRPr>
          </a:p>
        </p:txBody>
      </p:sp>
      <p:sp>
        <p:nvSpPr>
          <p:cNvPr id="9" name="8 Rectángulo"/>
          <p:cNvSpPr/>
          <p:nvPr/>
        </p:nvSpPr>
        <p:spPr>
          <a:xfrm>
            <a:off x="4913142" y="1268760"/>
            <a:ext cx="4211960" cy="1446550"/>
          </a:xfrm>
          <a:prstGeom prst="rect">
            <a:avLst/>
          </a:prstGeom>
        </p:spPr>
        <p:txBody>
          <a:bodyPr wrap="square">
            <a:spAutoFit/>
          </a:bodyPr>
          <a:lstStyle/>
          <a:p>
            <a:pPr marL="342900" indent="-342900">
              <a:spcBef>
                <a:spcPct val="20000"/>
              </a:spcBef>
            </a:pPr>
            <a:r>
              <a:rPr lang="es-ES_tradnl" sz="4000" b="1" dirty="0" smtClean="0">
                <a:solidFill>
                  <a:schemeClr val="accent6">
                    <a:lumMod val="75000"/>
                  </a:schemeClr>
                </a:solidFill>
                <a:latin typeface="Arial" pitchFamily="34" charset="0"/>
                <a:cs typeface="Arial" pitchFamily="34" charset="0"/>
              </a:rPr>
              <a:t>Desde la</a:t>
            </a:r>
          </a:p>
          <a:p>
            <a:pPr marL="342900" indent="-342900">
              <a:spcBef>
                <a:spcPct val="20000"/>
              </a:spcBef>
            </a:pPr>
            <a:r>
              <a:rPr lang="es-ES_tradnl" sz="4000" b="1" dirty="0" smtClean="0">
                <a:solidFill>
                  <a:schemeClr val="accent6">
                    <a:lumMod val="75000"/>
                  </a:schemeClr>
                </a:solidFill>
                <a:latin typeface="Arial" pitchFamily="34" charset="0"/>
                <a:cs typeface="Arial" pitchFamily="34" charset="0"/>
              </a:rPr>
              <a:t>emoción</a:t>
            </a:r>
            <a:r>
              <a:rPr lang="mr-IN" sz="4000" b="1" dirty="0" smtClean="0">
                <a:solidFill>
                  <a:schemeClr val="accent6">
                    <a:lumMod val="75000"/>
                  </a:schemeClr>
                </a:solidFill>
                <a:latin typeface="Arial" pitchFamily="34" charset="0"/>
                <a:cs typeface="Arial" pitchFamily="34" charset="0"/>
              </a:rPr>
              <a:t>…</a:t>
            </a:r>
            <a:endParaRPr lang="es-ES_tradnl" sz="4000" b="1" dirty="0" smtClean="0">
              <a:solidFill>
                <a:schemeClr val="accent6">
                  <a:lumMod val="75000"/>
                </a:schemeClr>
              </a:solidFill>
              <a:latin typeface="Arial" pitchFamily="34" charset="0"/>
              <a:cs typeface="Arial" pitchFamily="34" charset="0"/>
            </a:endParaRPr>
          </a:p>
        </p:txBody>
      </p:sp>
      <p:sp>
        <p:nvSpPr>
          <p:cNvPr id="10" name="9 Rectángulo"/>
          <p:cNvSpPr/>
          <p:nvPr/>
        </p:nvSpPr>
        <p:spPr>
          <a:xfrm>
            <a:off x="251520" y="1124744"/>
            <a:ext cx="4427984" cy="1446550"/>
          </a:xfrm>
          <a:prstGeom prst="rect">
            <a:avLst/>
          </a:prstGeom>
        </p:spPr>
        <p:txBody>
          <a:bodyPr wrap="square">
            <a:spAutoFit/>
          </a:bodyPr>
          <a:lstStyle/>
          <a:p>
            <a:pPr marL="342900" indent="-342900">
              <a:spcBef>
                <a:spcPct val="20000"/>
              </a:spcBef>
            </a:pPr>
            <a:r>
              <a:rPr lang="es-ES_tradnl" sz="4000" b="1" dirty="0" smtClean="0">
                <a:solidFill>
                  <a:srgbClr val="7030A0"/>
                </a:solidFill>
                <a:latin typeface="Arial" pitchFamily="34" charset="0"/>
                <a:cs typeface="Arial" pitchFamily="34" charset="0"/>
              </a:rPr>
              <a:t>Desde el</a:t>
            </a:r>
          </a:p>
          <a:p>
            <a:pPr marL="342900" indent="-342900">
              <a:spcBef>
                <a:spcPct val="20000"/>
              </a:spcBef>
            </a:pPr>
            <a:r>
              <a:rPr lang="es-ES_tradnl" sz="4000" b="1" dirty="0" smtClean="0">
                <a:solidFill>
                  <a:srgbClr val="7030A0"/>
                </a:solidFill>
                <a:latin typeface="Arial" pitchFamily="34" charset="0"/>
                <a:cs typeface="Arial" pitchFamily="34" charset="0"/>
              </a:rPr>
              <a:t>pensamiento</a:t>
            </a:r>
            <a:r>
              <a:rPr lang="mr-IN" sz="4000" b="1" dirty="0" smtClean="0">
                <a:solidFill>
                  <a:srgbClr val="7030A0"/>
                </a:solidFill>
                <a:latin typeface="Arial" pitchFamily="34" charset="0"/>
                <a:cs typeface="Arial" pitchFamily="34" charset="0"/>
              </a:rPr>
              <a:t>…</a:t>
            </a:r>
            <a:endParaRPr lang="es-ES_tradnl" sz="4000" b="1" dirty="0" smtClean="0">
              <a:solidFill>
                <a:srgbClr val="7030A0"/>
              </a:solidFill>
              <a:latin typeface="Arial" pitchFamily="34" charset="0"/>
              <a:cs typeface="Arial" pitchFamily="34" charset="0"/>
            </a:endParaRPr>
          </a:p>
        </p:txBody>
      </p:sp>
      <p:pic>
        <p:nvPicPr>
          <p:cNvPr id="15" name="Picture 10" descr="Resultado de imagen de actuar"/>
          <p:cNvPicPr>
            <a:picLocks noChangeAspect="1" noChangeArrowheads="1"/>
          </p:cNvPicPr>
          <p:nvPr/>
        </p:nvPicPr>
        <p:blipFill>
          <a:blip r:embed="rId3" cstate="print"/>
          <a:srcRect/>
          <a:stretch>
            <a:fillRect/>
          </a:stretch>
        </p:blipFill>
        <p:spPr bwMode="auto">
          <a:xfrm>
            <a:off x="5292080" y="4149080"/>
            <a:ext cx="1513636" cy="1800200"/>
          </a:xfrm>
          <a:prstGeom prst="rect">
            <a:avLst/>
          </a:prstGeom>
          <a:noFill/>
        </p:spPr>
      </p:pic>
      <p:pic>
        <p:nvPicPr>
          <p:cNvPr id="16" name="Picture 12" descr="Resultado de imagen de bocadillo pensar"/>
          <p:cNvPicPr>
            <a:picLocks noChangeAspect="1" noChangeArrowheads="1"/>
          </p:cNvPicPr>
          <p:nvPr/>
        </p:nvPicPr>
        <p:blipFill>
          <a:blip r:embed="rId4" cstate="print"/>
          <a:srcRect/>
          <a:stretch>
            <a:fillRect/>
          </a:stretch>
        </p:blipFill>
        <p:spPr bwMode="auto">
          <a:xfrm>
            <a:off x="2771800" y="332656"/>
            <a:ext cx="1678648" cy="1584176"/>
          </a:xfrm>
          <a:prstGeom prst="rect">
            <a:avLst/>
          </a:prstGeom>
          <a:noFill/>
        </p:spPr>
      </p:pic>
      <p:sp>
        <p:nvSpPr>
          <p:cNvPr id="18" name="17 Rectángulo redondeado"/>
          <p:cNvSpPr/>
          <p:nvPr/>
        </p:nvSpPr>
        <p:spPr>
          <a:xfrm>
            <a:off x="2555776" y="3545632"/>
            <a:ext cx="4355976" cy="2907704"/>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5" cstate="print"/>
          <a:stretch>
            <a:fillRect/>
          </a:stretch>
        </p:blipFill>
        <p:spPr>
          <a:xfrm>
            <a:off x="395536" y="4077072"/>
            <a:ext cx="1728192" cy="1609358"/>
          </a:xfrm>
          <a:prstGeom prst="rect">
            <a:avLst/>
          </a:prstGeom>
        </p:spPr>
      </p:pic>
      <p:sp>
        <p:nvSpPr>
          <p:cNvPr id="1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www.sacanell.net</a:t>
            </a:r>
            <a:r>
              <a:rPr lang="es-ES" dirty="0" smtClean="0">
                <a:solidFill>
                  <a:schemeClr val="bg1"/>
                </a:solidFill>
              </a:rPr>
              <a:t>                                                                                  www.ainhoabergua.com</a:t>
            </a:r>
            <a:endParaRPr lang="es-E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4098" grpId="0"/>
      <p:bldP spid="8" grpId="0"/>
      <p:bldP spid="9" grpId="0"/>
      <p:bldP spid="10"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6" name="AutoShape 2" descr="Resultado de imagen de autorregulación emocion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 name="6 CuadroTexto"/>
          <p:cNvSpPr txBox="1"/>
          <p:nvPr/>
        </p:nvSpPr>
        <p:spPr>
          <a:xfrm>
            <a:off x="1259632" y="1124744"/>
            <a:ext cx="6480720" cy="1107996"/>
          </a:xfrm>
          <a:prstGeom prst="rect">
            <a:avLst/>
          </a:prstGeom>
          <a:noFill/>
        </p:spPr>
        <p:txBody>
          <a:bodyPr wrap="square" rtlCol="0">
            <a:spAutoFit/>
          </a:bodyPr>
          <a:lstStyle/>
          <a:p>
            <a:r>
              <a:rPr lang="es-ES" sz="6600" dirty="0" smtClean="0">
                <a:solidFill>
                  <a:schemeClr val="accent1">
                    <a:lumMod val="75000"/>
                  </a:schemeClr>
                </a:solidFill>
                <a:latin typeface="Comic Sans MS" pitchFamily="66" charset="0"/>
              </a:rPr>
              <a:t>CONSCIENCIA</a:t>
            </a:r>
            <a:endParaRPr lang="es-ES" sz="6600" dirty="0">
              <a:solidFill>
                <a:schemeClr val="accent1">
                  <a:lumMod val="75000"/>
                </a:schemeClr>
              </a:solidFill>
              <a:latin typeface="Comic Sans MS" pitchFamily="66" charset="0"/>
            </a:endParaRPr>
          </a:p>
        </p:txBody>
      </p:sp>
      <p:pic>
        <p:nvPicPr>
          <p:cNvPr id="67586" name="Picture 2" descr="Resultado de imagen de CONSCIENCIA"/>
          <p:cNvPicPr>
            <a:picLocks noChangeAspect="1" noChangeArrowheads="1"/>
          </p:cNvPicPr>
          <p:nvPr/>
        </p:nvPicPr>
        <p:blipFill>
          <a:blip r:embed="rId3" cstate="print"/>
          <a:srcRect/>
          <a:stretch>
            <a:fillRect/>
          </a:stretch>
        </p:blipFill>
        <p:spPr bwMode="auto">
          <a:xfrm>
            <a:off x="2411760" y="2780928"/>
            <a:ext cx="3888432" cy="2644707"/>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descr="Resultado de imagen de autoconocimiento"/>
          <p:cNvSpPr>
            <a:spLocks noChangeAspect="1" noChangeArrowheads="1"/>
          </p:cNvSpPr>
          <p:nvPr/>
        </p:nvSpPr>
        <p:spPr bwMode="auto">
          <a:xfrm>
            <a:off x="251520" y="6206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Rectángulo"/>
          <p:cNvSpPr/>
          <p:nvPr/>
        </p:nvSpPr>
        <p:spPr>
          <a:xfrm>
            <a:off x="323528" y="260648"/>
            <a:ext cx="4572000" cy="1052596"/>
          </a:xfrm>
          <a:prstGeom prst="rect">
            <a:avLst/>
          </a:prstGeom>
        </p:spPr>
        <p:txBody>
          <a:bodyPr>
            <a:spAutoFit/>
          </a:bodyPr>
          <a:lstStyle/>
          <a:p>
            <a:pPr marL="342900" indent="-342900">
              <a:spcBef>
                <a:spcPct val="20000"/>
              </a:spcBef>
            </a:pPr>
            <a:r>
              <a:rPr lang="es-ES_tradnl" sz="1600" b="1" dirty="0" smtClean="0">
                <a:solidFill>
                  <a:srgbClr val="7030A0"/>
                </a:solidFill>
                <a:latin typeface="Arial" pitchFamily="34" charset="0"/>
                <a:cs typeface="Arial" pitchFamily="34" charset="0"/>
              </a:rPr>
              <a:t>Desde el </a:t>
            </a:r>
            <a:r>
              <a:rPr lang="es-ES_tradnl" sz="2400" b="1" dirty="0" smtClean="0">
                <a:solidFill>
                  <a:srgbClr val="7030A0"/>
                </a:solidFill>
                <a:latin typeface="Arial" pitchFamily="34" charset="0"/>
                <a:cs typeface="Arial" pitchFamily="34" charset="0"/>
              </a:rPr>
              <a:t>pensamiento...</a:t>
            </a:r>
          </a:p>
          <a:p>
            <a:pPr marL="342900" indent="-342900">
              <a:spcBef>
                <a:spcPct val="20000"/>
              </a:spcBef>
            </a:pPr>
            <a:endParaRPr lang="es-ES_tradnl" sz="1600" b="1" dirty="0" smtClean="0">
              <a:solidFill>
                <a:srgbClr val="7030A0"/>
              </a:solidFill>
              <a:latin typeface="Arial" pitchFamily="34" charset="0"/>
              <a:cs typeface="Arial" pitchFamily="34" charset="0"/>
            </a:endParaRPr>
          </a:p>
          <a:p>
            <a:pPr marL="342900" indent="-342900">
              <a:spcBef>
                <a:spcPct val="20000"/>
              </a:spcBef>
              <a:buClr>
                <a:schemeClr val="bg2"/>
              </a:buClr>
              <a:buSzPct val="75000"/>
            </a:pPr>
            <a:endParaRPr lang="es-ES_tradnl" sz="1600" b="1" dirty="0">
              <a:solidFill>
                <a:srgbClr val="7F7F7F"/>
              </a:solidFill>
              <a:latin typeface="Arial" pitchFamily="34" charset="0"/>
              <a:cs typeface="Arial" pitchFamily="34" charset="0"/>
            </a:endParaRPr>
          </a:p>
        </p:txBody>
      </p:sp>
      <p:pic>
        <p:nvPicPr>
          <p:cNvPr id="9" name="Picture 12" descr="Resultado de imagen de bocadillo pensar"/>
          <p:cNvPicPr>
            <a:picLocks noChangeAspect="1" noChangeArrowheads="1"/>
          </p:cNvPicPr>
          <p:nvPr/>
        </p:nvPicPr>
        <p:blipFill>
          <a:blip r:embed="rId2" cstate="print"/>
          <a:srcRect/>
          <a:stretch>
            <a:fillRect/>
          </a:stretch>
        </p:blipFill>
        <p:spPr bwMode="auto">
          <a:xfrm>
            <a:off x="3203848" y="1268760"/>
            <a:ext cx="2736304" cy="2582309"/>
          </a:xfrm>
          <a:prstGeom prst="rect">
            <a:avLst/>
          </a:prstGeom>
          <a:noFill/>
        </p:spPr>
      </p:pic>
      <p:sp>
        <p:nvSpPr>
          <p:cNvPr id="12" name="11 CuadroTexto"/>
          <p:cNvSpPr txBox="1"/>
          <p:nvPr/>
        </p:nvSpPr>
        <p:spPr>
          <a:xfrm>
            <a:off x="683568" y="4149080"/>
            <a:ext cx="7842724" cy="1015663"/>
          </a:xfrm>
          <a:prstGeom prst="rect">
            <a:avLst/>
          </a:prstGeom>
          <a:noFill/>
        </p:spPr>
        <p:txBody>
          <a:bodyPr wrap="none" rtlCol="0">
            <a:spAutoFit/>
          </a:bodyPr>
          <a:lstStyle/>
          <a:p>
            <a:r>
              <a:rPr lang="es-ES" sz="6000" dirty="0" smtClean="0"/>
              <a:t>¿Cómo vemos las cosas?</a:t>
            </a:r>
            <a:endParaRPr lang="es-ES" sz="6000" dirty="0"/>
          </a:p>
        </p:txBody>
      </p:sp>
      <p:sp>
        <p:nvSpPr>
          <p:cNvPr id="6" name="5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n 2" descr="Imagen 2"/>
          <p:cNvPicPr>
            <a:picLocks noChangeAspect="1"/>
          </p:cNvPicPr>
          <p:nvPr/>
        </p:nvPicPr>
        <p:blipFill>
          <a:blip r:embed="rId2" cstate="print"/>
          <a:srcRect/>
          <a:stretch>
            <a:fillRect/>
          </a:stretch>
        </p:blipFill>
        <p:spPr bwMode="auto">
          <a:xfrm>
            <a:off x="3798888" y="1804988"/>
            <a:ext cx="5046662" cy="4859337"/>
          </a:xfrm>
          <a:prstGeom prst="rect">
            <a:avLst/>
          </a:prstGeom>
          <a:noFill/>
          <a:ln w="12700">
            <a:noFill/>
            <a:miter lim="400000"/>
            <a:headEnd/>
            <a:tailEnd/>
          </a:ln>
        </p:spPr>
      </p:pic>
      <p:sp>
        <p:nvSpPr>
          <p:cNvPr id="51203" name="CuadroTexto 1"/>
          <p:cNvSpPr txBox="1">
            <a:spLocks noChangeArrowheads="1"/>
          </p:cNvSpPr>
          <p:nvPr/>
        </p:nvSpPr>
        <p:spPr bwMode="auto">
          <a:xfrm>
            <a:off x="650875" y="836613"/>
            <a:ext cx="3503613" cy="2308225"/>
          </a:xfrm>
          <a:prstGeom prst="rect">
            <a:avLst/>
          </a:prstGeom>
          <a:noFill/>
          <a:ln w="12700">
            <a:noFill/>
            <a:miter lim="400000"/>
            <a:headEnd/>
            <a:tailEnd/>
          </a:ln>
        </p:spPr>
        <p:txBody>
          <a:bodyPr lIns="45719" rIns="45719">
            <a:spAutoFit/>
          </a:bodyPr>
          <a:lstStyle/>
          <a:p>
            <a:pPr algn="l">
              <a:spcBef>
                <a:spcPts val="2800"/>
              </a:spcBef>
            </a:pPr>
            <a:r>
              <a:rPr lang="es-ES" sz="4800">
                <a:latin typeface="Calibri" pitchFamily="34" charset="0"/>
                <a:sym typeface="Arial" pitchFamily="34" charset="0"/>
              </a:rPr>
              <a:t>Prueba de agudeza visual</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n 1"/>
          <p:cNvPicPr>
            <a:picLocks noChangeAspect="1"/>
          </p:cNvPicPr>
          <p:nvPr/>
        </p:nvPicPr>
        <p:blipFill>
          <a:blip r:embed="rId2" cstate="print"/>
          <a:srcRect/>
          <a:stretch>
            <a:fillRect/>
          </a:stretch>
        </p:blipFill>
        <p:spPr bwMode="auto">
          <a:xfrm>
            <a:off x="4008438" y="-31750"/>
            <a:ext cx="5135562" cy="6753225"/>
          </a:xfrm>
          <a:prstGeom prst="rect">
            <a:avLst/>
          </a:prstGeom>
          <a:noFill/>
          <a:ln w="9525">
            <a:noFill/>
            <a:miter lim="800000"/>
            <a:headEnd/>
            <a:tailEnd/>
          </a:ln>
        </p:spPr>
      </p:pic>
      <p:sp>
        <p:nvSpPr>
          <p:cNvPr id="52227" name="Rectangle 1"/>
          <p:cNvSpPr txBox="1">
            <a:spLocks/>
          </p:cNvSpPr>
          <p:nvPr/>
        </p:nvSpPr>
        <p:spPr bwMode="auto">
          <a:xfrm>
            <a:off x="107950" y="1052513"/>
            <a:ext cx="3743325" cy="685800"/>
          </a:xfrm>
          <a:prstGeom prst="rect">
            <a:avLst/>
          </a:prstGeom>
          <a:noFill/>
          <a:ln w="9525">
            <a:noFill/>
            <a:miter lim="800000"/>
            <a:headEnd/>
            <a:tailEnd/>
          </a:ln>
        </p:spPr>
        <p:txBody>
          <a:bodyPr/>
          <a:lstStyle/>
          <a:p>
            <a:pPr algn="ctr" eaLnBrk="0" hangingPunct="0">
              <a:spcBef>
                <a:spcPct val="0"/>
              </a:spcBef>
            </a:pPr>
            <a:r>
              <a:rPr lang="es-ES" sz="3600" b="1">
                <a:solidFill>
                  <a:srgbClr val="254061"/>
                </a:solidFill>
                <a:latin typeface="Verdana" pitchFamily="34" charset="0"/>
                <a:sym typeface="Verdana" pitchFamily="34" charset="0"/>
              </a:rPr>
              <a:t>¿Qué representa este dibujo?</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n 1"/>
          <p:cNvPicPr>
            <a:picLocks noChangeAspect="1"/>
          </p:cNvPicPr>
          <p:nvPr/>
        </p:nvPicPr>
        <p:blipFill>
          <a:blip r:embed="rId2" cstate="print"/>
          <a:srcRect/>
          <a:stretch>
            <a:fillRect/>
          </a:stretch>
        </p:blipFill>
        <p:spPr bwMode="auto">
          <a:xfrm>
            <a:off x="-195263" y="0"/>
            <a:ext cx="10298113" cy="6858000"/>
          </a:xfrm>
          <a:prstGeom prst="rect">
            <a:avLst/>
          </a:prstGeom>
          <a:noFill/>
          <a:ln w="9525">
            <a:noFill/>
            <a:miter lim="800000"/>
            <a:headEnd/>
            <a:tailEnd/>
          </a:ln>
        </p:spPr>
      </p:pic>
      <p:sp>
        <p:nvSpPr>
          <p:cNvPr id="3"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Picture 5"/>
          <p:cNvPicPr>
            <a:picLocks noChangeAspect="1"/>
          </p:cNvPicPr>
          <p:nvPr/>
        </p:nvPicPr>
        <p:blipFill>
          <a:blip r:embed="rId2" cstate="print"/>
          <a:srcRect/>
          <a:stretch>
            <a:fillRect/>
          </a:stretch>
        </p:blipFill>
        <p:spPr bwMode="auto">
          <a:xfrm>
            <a:off x="2505075" y="441325"/>
            <a:ext cx="4487863" cy="6189663"/>
          </a:xfrm>
          <a:prstGeom prst="rect">
            <a:avLst/>
          </a:prstGeom>
          <a:noFill/>
          <a:ln w="12700">
            <a:noFill/>
            <a:miter lim="4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Imagen 1"/>
          <p:cNvPicPr>
            <a:picLocks noChangeAspect="1"/>
          </p:cNvPicPr>
          <p:nvPr/>
        </p:nvPicPr>
        <p:blipFill>
          <a:blip r:embed="rId2" cstate="print"/>
          <a:srcRect/>
          <a:stretch>
            <a:fillRect/>
          </a:stretch>
        </p:blipFill>
        <p:spPr bwMode="auto">
          <a:xfrm>
            <a:off x="687388" y="-25400"/>
            <a:ext cx="7210425" cy="6911975"/>
          </a:xfrm>
          <a:prstGeom prst="rect">
            <a:avLst/>
          </a:prstGeom>
          <a:noFill/>
          <a:ln w="9525">
            <a:noFill/>
            <a:miter lim="800000"/>
            <a:headEnd/>
            <a:tailEnd/>
          </a:ln>
        </p:spPr>
      </p:pic>
      <p:sp>
        <p:nvSpPr>
          <p:cNvPr id="3"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agen 1"/>
          <p:cNvPicPr>
            <a:picLocks noChangeAspect="1"/>
          </p:cNvPicPr>
          <p:nvPr/>
        </p:nvPicPr>
        <p:blipFill>
          <a:blip r:embed="rId2" cstate="print"/>
          <a:srcRect/>
          <a:stretch>
            <a:fillRect/>
          </a:stretch>
        </p:blipFill>
        <p:spPr bwMode="auto">
          <a:xfrm>
            <a:off x="0" y="188640"/>
            <a:ext cx="9144000" cy="6235700"/>
          </a:xfrm>
          <a:prstGeom prst="rect">
            <a:avLst/>
          </a:prstGeom>
          <a:noFill/>
          <a:ln w="9525">
            <a:noFill/>
            <a:miter lim="8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agen 1"/>
          <p:cNvPicPr>
            <a:picLocks noChangeAspect="1"/>
          </p:cNvPicPr>
          <p:nvPr/>
        </p:nvPicPr>
        <p:blipFill>
          <a:blip r:embed="rId2" cstate="print"/>
          <a:srcRect/>
          <a:stretch>
            <a:fillRect/>
          </a:stretch>
        </p:blipFill>
        <p:spPr bwMode="auto">
          <a:xfrm>
            <a:off x="2032000" y="1524000"/>
            <a:ext cx="5080000" cy="3810000"/>
          </a:xfrm>
          <a:prstGeom prst="rect">
            <a:avLst/>
          </a:prstGeom>
          <a:noFill/>
          <a:ln w="9525">
            <a:noFill/>
            <a:miter lim="8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Imagen 1"/>
          <p:cNvPicPr>
            <a:picLocks noChangeAspect="1"/>
          </p:cNvPicPr>
          <p:nvPr/>
        </p:nvPicPr>
        <p:blipFill>
          <a:blip r:embed="rId2" cstate="print"/>
          <a:srcRect/>
          <a:stretch>
            <a:fillRect/>
          </a:stretch>
        </p:blipFill>
        <p:spPr bwMode="auto">
          <a:xfrm>
            <a:off x="938213" y="669925"/>
            <a:ext cx="7312025" cy="5484813"/>
          </a:xfrm>
          <a:prstGeom prst="rect">
            <a:avLst/>
          </a:prstGeom>
          <a:noFill/>
          <a:ln w="9525">
            <a:noFill/>
            <a:miter lim="800000"/>
            <a:headEnd/>
            <a:tailEnd/>
          </a:ln>
        </p:spPr>
      </p:pic>
      <p:sp>
        <p:nvSpPr>
          <p:cNvPr id="3"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Imagen 2"/>
          <p:cNvPicPr>
            <a:picLocks noChangeAspect="1"/>
          </p:cNvPicPr>
          <p:nvPr/>
        </p:nvPicPr>
        <p:blipFill>
          <a:blip r:embed="rId2" cstate="print"/>
          <a:srcRect/>
          <a:stretch>
            <a:fillRect/>
          </a:stretch>
        </p:blipFill>
        <p:spPr bwMode="auto">
          <a:xfrm>
            <a:off x="31750" y="1117996"/>
            <a:ext cx="9144000" cy="5767388"/>
          </a:xfrm>
          <a:prstGeom prst="rect">
            <a:avLst/>
          </a:prstGeom>
          <a:noFill/>
          <a:ln w="9525">
            <a:noFill/>
            <a:miter lim="800000"/>
            <a:headEnd/>
            <a:tailEnd/>
          </a:ln>
        </p:spPr>
      </p:pic>
      <p:sp>
        <p:nvSpPr>
          <p:cNvPr id="65539" name="Rectangle 1"/>
          <p:cNvSpPr txBox="1">
            <a:spLocks/>
          </p:cNvSpPr>
          <p:nvPr/>
        </p:nvSpPr>
        <p:spPr bwMode="auto">
          <a:xfrm>
            <a:off x="747713" y="341313"/>
            <a:ext cx="7862887" cy="533400"/>
          </a:xfrm>
          <a:prstGeom prst="rect">
            <a:avLst/>
          </a:prstGeom>
          <a:noFill/>
          <a:ln w="9525">
            <a:noFill/>
            <a:miter lim="800000"/>
            <a:headEnd/>
            <a:tailEnd/>
          </a:ln>
        </p:spPr>
        <p:txBody>
          <a:bodyPr/>
          <a:lstStyle/>
          <a:p>
            <a:pPr algn="ctr" defTabSz="831850" eaLnBrk="0" hangingPunct="0">
              <a:spcBef>
                <a:spcPct val="0"/>
              </a:spcBef>
            </a:pPr>
            <a:r>
              <a:rPr lang="es-ES_tradnl" sz="2900" b="1">
                <a:solidFill>
                  <a:srgbClr val="254061"/>
                </a:solidFill>
                <a:latin typeface="Verdana" pitchFamily="34" charset="0"/>
                <a:sym typeface="Verdana" pitchFamily="34" charset="0"/>
              </a:rPr>
              <a:t>¿Son paralelas estas franjas?</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0" y="2780928"/>
            <a:ext cx="9144000" cy="3610841"/>
          </a:xfrm>
          <a:prstGeom prst="rect">
            <a:avLst/>
          </a:prstGeom>
        </p:spPr>
      </p:pic>
      <p:sp>
        <p:nvSpPr>
          <p:cNvPr id="2" name="CuadroTexto 1"/>
          <p:cNvSpPr txBox="1"/>
          <p:nvPr/>
        </p:nvSpPr>
        <p:spPr bwMode="auto">
          <a:xfrm>
            <a:off x="467544" y="188640"/>
            <a:ext cx="6237111"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s-ES" sz="8800" dirty="0" smtClean="0">
                <a:latin typeface="Calibri" charset="0"/>
                <a:cs typeface="Calibri" charset="0"/>
              </a:rPr>
              <a:t>¿Qué son las emociones?</a:t>
            </a:r>
            <a:endParaRPr lang="es-ES" sz="8800" dirty="0">
              <a:latin typeface="Calibri" charset="0"/>
              <a:cs typeface="Calibri" charset="0"/>
            </a:endParaRPr>
          </a:p>
        </p:txBody>
      </p:sp>
      <p:sp>
        <p:nvSpPr>
          <p:cNvPr id="5" name="4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289706976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txBox="1">
            <a:spLocks noGrp="1"/>
          </p:cNvSpPr>
          <p:nvPr>
            <p:ph type="title"/>
          </p:nvPr>
        </p:nvSpPr>
        <p:spPr bwMode="auto">
          <a:xfrm>
            <a:off x="457200" y="985838"/>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ES" sz="4000" smtClean="0">
                <a:solidFill>
                  <a:srgbClr val="254061"/>
                </a:solidFill>
                <a:ea typeface="ＭＳ Ｐゴシック" pitchFamily="34" charset="-128"/>
              </a:rPr>
              <a:t>¿Los círculos rojos son iguales?</a:t>
            </a:r>
          </a:p>
        </p:txBody>
      </p:sp>
      <p:pic>
        <p:nvPicPr>
          <p:cNvPr id="66563" name="Picture 5" descr="Picture 5"/>
          <p:cNvPicPr>
            <a:picLocks noChangeAspect="1"/>
          </p:cNvPicPr>
          <p:nvPr/>
        </p:nvPicPr>
        <p:blipFill>
          <a:blip r:embed="rId2" cstate="print"/>
          <a:srcRect/>
          <a:stretch>
            <a:fillRect/>
          </a:stretch>
        </p:blipFill>
        <p:spPr bwMode="auto">
          <a:xfrm>
            <a:off x="938213" y="2433638"/>
            <a:ext cx="7102475" cy="3784600"/>
          </a:xfrm>
          <a:prstGeom prst="rect">
            <a:avLst/>
          </a:prstGeom>
          <a:noFill/>
          <a:ln w="12700">
            <a:noFill/>
            <a:miter lim="400000"/>
            <a:headEnd/>
            <a:tailEnd/>
          </a:ln>
        </p:spPr>
      </p:pic>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Picture 5"/>
          <p:cNvPicPr>
            <a:picLocks noChangeAspect="1"/>
          </p:cNvPicPr>
          <p:nvPr/>
        </p:nvPicPr>
        <p:blipFill>
          <a:blip r:embed="rId2" cstate="print"/>
          <a:srcRect/>
          <a:stretch>
            <a:fillRect/>
          </a:stretch>
        </p:blipFill>
        <p:spPr bwMode="auto">
          <a:xfrm>
            <a:off x="899592" y="836712"/>
            <a:ext cx="7659687" cy="5275262"/>
          </a:xfrm>
          <a:prstGeom prst="rect">
            <a:avLst/>
          </a:prstGeom>
          <a:noFill/>
          <a:ln w="12700">
            <a:noFill/>
            <a:miter lim="4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txBox="1">
            <a:spLocks noGrp="1"/>
          </p:cNvSpPr>
          <p:nvPr>
            <p:ph type="title"/>
          </p:nvPr>
        </p:nvSpPr>
        <p:spPr bwMode="auto">
          <a:xfrm>
            <a:off x="467544" y="836712"/>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r>
              <a:rPr lang="es-ES" sz="5400" dirty="0" smtClean="0">
                <a:solidFill>
                  <a:srgbClr val="254061"/>
                </a:solidFill>
                <a:ea typeface="ＭＳ Ｐゴシック" pitchFamily="34" charset="-128"/>
              </a:rPr>
              <a:t>¿Dónde está el error?</a:t>
            </a:r>
          </a:p>
        </p:txBody>
      </p:sp>
      <p:pic>
        <p:nvPicPr>
          <p:cNvPr id="70659" name="Picture 5" descr="Picture 5"/>
          <p:cNvPicPr>
            <a:picLocks noChangeAspect="1"/>
          </p:cNvPicPr>
          <p:nvPr/>
        </p:nvPicPr>
        <p:blipFill>
          <a:blip r:embed="rId2" cstate="print"/>
          <a:srcRect/>
          <a:stretch>
            <a:fillRect/>
          </a:stretch>
        </p:blipFill>
        <p:spPr bwMode="auto">
          <a:xfrm>
            <a:off x="2555776" y="3212976"/>
            <a:ext cx="3759370" cy="1497757"/>
          </a:xfrm>
          <a:prstGeom prst="rect">
            <a:avLst/>
          </a:prstGeom>
          <a:noFill/>
          <a:ln w="12700">
            <a:noFill/>
            <a:miter lim="400000"/>
            <a:headEnd/>
            <a:tailEnd/>
          </a:ln>
        </p:spPr>
      </p:pic>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agen 2" descr="Imagen 2"/>
          <p:cNvPicPr>
            <a:picLocks noChangeAspect="1"/>
          </p:cNvPicPr>
          <p:nvPr/>
        </p:nvPicPr>
        <p:blipFill>
          <a:blip r:embed="rId2" cstate="print"/>
          <a:srcRect/>
          <a:stretch>
            <a:fillRect/>
          </a:stretch>
        </p:blipFill>
        <p:spPr bwMode="auto">
          <a:xfrm>
            <a:off x="2987824" y="2996952"/>
            <a:ext cx="5570537" cy="2889250"/>
          </a:xfrm>
          <a:prstGeom prst="rect">
            <a:avLst/>
          </a:prstGeom>
          <a:noFill/>
          <a:ln w="12700">
            <a:noFill/>
            <a:miter lim="400000"/>
            <a:headEnd/>
            <a:tailEnd/>
          </a:ln>
        </p:spPr>
      </p:pic>
      <p:sp>
        <p:nvSpPr>
          <p:cNvPr id="71683" name="CuadroTexto 1"/>
          <p:cNvSpPr txBox="1">
            <a:spLocks noChangeArrowheads="1"/>
          </p:cNvSpPr>
          <p:nvPr/>
        </p:nvSpPr>
        <p:spPr bwMode="auto">
          <a:xfrm>
            <a:off x="539552" y="692696"/>
            <a:ext cx="8158162" cy="1468438"/>
          </a:xfrm>
          <a:prstGeom prst="rect">
            <a:avLst/>
          </a:prstGeom>
          <a:noFill/>
          <a:ln w="12700">
            <a:noFill/>
            <a:miter lim="400000"/>
            <a:headEnd/>
            <a:tailEnd/>
          </a:ln>
        </p:spPr>
        <p:txBody>
          <a:bodyPr lIns="45719" rIns="45719">
            <a:spAutoFit/>
          </a:bodyPr>
          <a:lstStyle/>
          <a:p>
            <a:pPr algn="l">
              <a:spcBef>
                <a:spcPts val="2800"/>
              </a:spcBef>
            </a:pPr>
            <a:r>
              <a:rPr lang="es-ES" sz="4800" dirty="0">
                <a:solidFill>
                  <a:srgbClr val="254061"/>
                </a:solidFill>
                <a:cs typeface="Arial" pitchFamily="34" charset="0"/>
                <a:sym typeface="Arial" pitchFamily="34" charset="0"/>
              </a:rPr>
              <a:t>¿Sabéis lo que es un triángulo (figura geométrica)?</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spd="slow">
    <p:fade thruBlk="1"/>
  </p:transition>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n 1" descr="Imagen 1"/>
          <p:cNvPicPr>
            <a:picLocks noChangeAspect="1"/>
          </p:cNvPicPr>
          <p:nvPr/>
        </p:nvPicPr>
        <p:blipFill>
          <a:blip r:embed="rId2" cstate="print"/>
          <a:srcRect/>
          <a:stretch>
            <a:fillRect/>
          </a:stretch>
        </p:blipFill>
        <p:spPr bwMode="auto">
          <a:xfrm>
            <a:off x="1393825" y="274638"/>
            <a:ext cx="6164263" cy="6584950"/>
          </a:xfrm>
          <a:prstGeom prst="rect">
            <a:avLst/>
          </a:prstGeom>
          <a:noFill/>
          <a:ln w="12700">
            <a:noFill/>
            <a:miter lim="4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n 1"/>
          <p:cNvPicPr>
            <a:picLocks noChangeAspect="1"/>
          </p:cNvPicPr>
          <p:nvPr/>
        </p:nvPicPr>
        <p:blipFill>
          <a:blip r:embed="rId2" cstate="print"/>
          <a:srcRect/>
          <a:stretch>
            <a:fillRect/>
          </a:stretch>
        </p:blipFill>
        <p:spPr bwMode="auto">
          <a:xfrm>
            <a:off x="1381125" y="238125"/>
            <a:ext cx="6292850" cy="6292850"/>
          </a:xfrm>
          <a:prstGeom prst="rect">
            <a:avLst/>
          </a:prstGeom>
          <a:noFill/>
          <a:ln w="9525">
            <a:noFill/>
            <a:miter lim="800000"/>
            <a:headEnd/>
            <a:tailEnd/>
          </a:ln>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print"/>
          <a:srcRect/>
          <a:stretch>
            <a:fillRect/>
          </a:stretch>
        </p:blipFill>
        <p:spPr bwMode="auto">
          <a:xfrm>
            <a:off x="7405872" y="1800174"/>
            <a:ext cx="1382400" cy="2263918"/>
          </a:xfrm>
          <a:prstGeom prst="rect">
            <a:avLst/>
          </a:prstGeom>
          <a:noFill/>
          <a:ln w="9525">
            <a:noFill/>
            <a:round/>
            <a:headEnd/>
            <a:tailEnd/>
          </a:ln>
          <a:effectLst/>
        </p:spPr>
      </p:pic>
      <p:pic>
        <p:nvPicPr>
          <p:cNvPr id="30722" name="Picture 2"/>
          <p:cNvPicPr>
            <a:picLocks noChangeAspect="1" noChangeArrowheads="1"/>
          </p:cNvPicPr>
          <p:nvPr/>
        </p:nvPicPr>
        <p:blipFill>
          <a:blip r:embed="rId4" cstate="print"/>
          <a:srcRect/>
          <a:stretch>
            <a:fillRect/>
          </a:stretch>
        </p:blipFill>
        <p:spPr bwMode="auto">
          <a:xfrm>
            <a:off x="7596336" y="4869160"/>
            <a:ext cx="1306080" cy="1653294"/>
          </a:xfrm>
          <a:prstGeom prst="rect">
            <a:avLst/>
          </a:prstGeom>
          <a:noFill/>
          <a:ln w="9525">
            <a:noFill/>
            <a:round/>
            <a:headEnd/>
            <a:tailEnd/>
          </a:ln>
          <a:effectLst/>
        </p:spPr>
      </p:pic>
      <p:pic>
        <p:nvPicPr>
          <p:cNvPr id="30723" name="Picture 3"/>
          <p:cNvPicPr>
            <a:picLocks noChangeAspect="1" noChangeArrowheads="1"/>
          </p:cNvPicPr>
          <p:nvPr/>
        </p:nvPicPr>
        <p:blipFill>
          <a:blip r:embed="rId5" cstate="print"/>
          <a:srcRect/>
          <a:stretch>
            <a:fillRect/>
          </a:stretch>
        </p:blipFill>
        <p:spPr bwMode="auto">
          <a:xfrm>
            <a:off x="683568" y="4797152"/>
            <a:ext cx="1468800" cy="1376785"/>
          </a:xfrm>
          <a:prstGeom prst="rect">
            <a:avLst/>
          </a:prstGeom>
          <a:noFill/>
          <a:ln w="9525">
            <a:noFill/>
            <a:round/>
            <a:headEnd/>
            <a:tailEnd/>
          </a:ln>
          <a:effectLst/>
        </p:spPr>
      </p:pic>
      <p:pic>
        <p:nvPicPr>
          <p:cNvPr id="30724" name="Picture 4"/>
          <p:cNvPicPr>
            <a:picLocks noChangeAspect="1" noChangeArrowheads="1"/>
          </p:cNvPicPr>
          <p:nvPr/>
        </p:nvPicPr>
        <p:blipFill>
          <a:blip r:embed="rId6" cstate="print"/>
          <a:srcRect/>
          <a:stretch>
            <a:fillRect/>
          </a:stretch>
        </p:blipFill>
        <p:spPr bwMode="auto">
          <a:xfrm>
            <a:off x="2715416" y="2515934"/>
            <a:ext cx="1238400" cy="1633131"/>
          </a:xfrm>
          <a:prstGeom prst="rect">
            <a:avLst/>
          </a:prstGeom>
          <a:noFill/>
          <a:ln w="9525">
            <a:noFill/>
            <a:round/>
            <a:headEnd/>
            <a:tailEnd/>
          </a:ln>
          <a:effectLst/>
        </p:spPr>
      </p:pic>
      <p:sp>
        <p:nvSpPr>
          <p:cNvPr id="30725" name="AutoShape 5"/>
          <p:cNvSpPr>
            <a:spLocks noChangeArrowheads="1"/>
          </p:cNvSpPr>
          <p:nvPr/>
        </p:nvSpPr>
        <p:spPr bwMode="auto">
          <a:xfrm>
            <a:off x="755576" y="1700808"/>
            <a:ext cx="2122560" cy="816566"/>
          </a:xfrm>
          <a:prstGeom prst="wedgeEllipseCallout">
            <a:avLst>
              <a:gd name="adj1" fmla="val 39630"/>
              <a:gd name="adj2" fmla="val 141801"/>
            </a:avLst>
          </a:prstGeom>
          <a:solidFill>
            <a:srgbClr val="FFFFFF"/>
          </a:solidFill>
          <a:ln w="36000">
            <a:solidFill>
              <a:srgbClr val="DC2300"/>
            </a:solidFill>
            <a:round/>
            <a:headEnd/>
            <a:tailEnd/>
          </a:ln>
          <a:effectLst/>
        </p:spPr>
        <p:txBody>
          <a:bodyPr wrap="none" lIns="97967" tIns="71548" rIns="97967" bIns="57147" anchor="ctr"/>
          <a:lstStyle/>
          <a:p>
            <a:pPr algn="ctr">
              <a:tabLst>
                <a:tab pos="656650" algn="l"/>
                <a:tab pos="1313299" algn="l"/>
                <a:tab pos="1969949" algn="l"/>
              </a:tabLst>
            </a:pPr>
            <a:r>
              <a:rPr lang="es-ES" b="1" dirty="0">
                <a:solidFill>
                  <a:srgbClr val="000000"/>
                </a:solidFill>
              </a:rPr>
              <a:t>¡Tú jamás podrás!</a:t>
            </a:r>
          </a:p>
        </p:txBody>
      </p:sp>
      <p:sp>
        <p:nvSpPr>
          <p:cNvPr id="30726" name="AutoShape 6"/>
          <p:cNvSpPr>
            <a:spLocks noChangeArrowheads="1"/>
          </p:cNvSpPr>
          <p:nvPr/>
        </p:nvSpPr>
        <p:spPr bwMode="auto">
          <a:xfrm>
            <a:off x="2339752" y="4509120"/>
            <a:ext cx="2789609" cy="1512168"/>
          </a:xfrm>
          <a:prstGeom prst="wedgeEllipseCallout">
            <a:avLst>
              <a:gd name="adj1" fmla="val -60037"/>
              <a:gd name="adj2" fmla="val 8722"/>
            </a:avLst>
          </a:prstGeom>
          <a:solidFill>
            <a:srgbClr val="FFFFFF"/>
          </a:solidFill>
          <a:ln w="36000">
            <a:solidFill>
              <a:srgbClr val="808000"/>
            </a:solidFill>
            <a:round/>
            <a:headEnd/>
            <a:tailEnd/>
          </a:ln>
          <a:effectLst/>
        </p:spPr>
        <p:txBody>
          <a:bodyPr wrap="none" lIns="97967" tIns="71548" rIns="97967" bIns="57147" anchor="ctr"/>
          <a:lstStyle/>
          <a:p>
            <a:pPr algn="ctr">
              <a:tabLst>
                <a:tab pos="656650" algn="l"/>
                <a:tab pos="1313299" algn="l"/>
                <a:tab pos="1969949" algn="l"/>
              </a:tabLst>
            </a:pPr>
            <a:r>
              <a:rPr lang="es-ES" b="1" dirty="0" smtClean="0">
                <a:solidFill>
                  <a:srgbClr val="000000"/>
                </a:solidFill>
              </a:rPr>
              <a:t>Esta clase es demasiado</a:t>
            </a:r>
          </a:p>
          <a:p>
            <a:pPr algn="ctr">
              <a:tabLst>
                <a:tab pos="656650" algn="l"/>
                <a:tab pos="1313299" algn="l"/>
                <a:tab pos="1969949" algn="l"/>
              </a:tabLst>
            </a:pPr>
            <a:r>
              <a:rPr lang="es-ES" b="1" dirty="0" smtClean="0">
                <a:solidFill>
                  <a:srgbClr val="000000"/>
                </a:solidFill>
              </a:rPr>
              <a:t> para mi, ya no me</a:t>
            </a:r>
          </a:p>
          <a:p>
            <a:pPr algn="ctr">
              <a:tabLst>
                <a:tab pos="656650" algn="l"/>
                <a:tab pos="1313299" algn="l"/>
                <a:tab pos="1969949" algn="l"/>
              </a:tabLst>
            </a:pPr>
            <a:r>
              <a:rPr lang="es-ES" b="1" dirty="0" smtClean="0">
                <a:solidFill>
                  <a:srgbClr val="000000"/>
                </a:solidFill>
              </a:rPr>
              <a:t> esfuerzo más.</a:t>
            </a:r>
            <a:endParaRPr lang="es-ES" b="1" dirty="0">
              <a:solidFill>
                <a:srgbClr val="000000"/>
              </a:solidFill>
            </a:endParaRPr>
          </a:p>
        </p:txBody>
      </p:sp>
      <p:sp>
        <p:nvSpPr>
          <p:cNvPr id="30727" name="AutoShape 7"/>
          <p:cNvSpPr>
            <a:spLocks noChangeArrowheads="1"/>
          </p:cNvSpPr>
          <p:nvPr/>
        </p:nvSpPr>
        <p:spPr bwMode="auto">
          <a:xfrm>
            <a:off x="4139952" y="1124744"/>
            <a:ext cx="3265920" cy="1143480"/>
          </a:xfrm>
          <a:prstGeom prst="wedgeEllipseCallout">
            <a:avLst>
              <a:gd name="adj1" fmla="val 56657"/>
              <a:gd name="adj2" fmla="val 31889"/>
            </a:avLst>
          </a:prstGeom>
          <a:solidFill>
            <a:srgbClr val="FFFFFF"/>
          </a:solidFill>
          <a:ln w="36000">
            <a:solidFill>
              <a:srgbClr val="000000"/>
            </a:solidFill>
            <a:round/>
            <a:headEnd/>
            <a:tailEnd/>
          </a:ln>
          <a:effectLst/>
        </p:spPr>
        <p:txBody>
          <a:bodyPr wrap="none" lIns="97967" tIns="71548" rIns="97967" bIns="57147" anchor="ctr"/>
          <a:lstStyle/>
          <a:p>
            <a:pPr algn="ctr">
              <a:tabLst>
                <a:tab pos="656650" algn="l"/>
                <a:tab pos="1313299" algn="l"/>
                <a:tab pos="1969949" algn="l"/>
                <a:tab pos="2626599" algn="l"/>
              </a:tabLst>
            </a:pPr>
            <a:r>
              <a:rPr lang="es-ES" b="1" dirty="0" smtClean="0">
                <a:solidFill>
                  <a:srgbClr val="000000"/>
                </a:solidFill>
              </a:rPr>
              <a:t>Los alumnos no me respetan.</a:t>
            </a:r>
            <a:endParaRPr lang="es-ES" b="1" dirty="0">
              <a:solidFill>
                <a:srgbClr val="000000"/>
              </a:solidFill>
            </a:endParaRPr>
          </a:p>
        </p:txBody>
      </p:sp>
      <p:sp>
        <p:nvSpPr>
          <p:cNvPr id="30728" name="AutoShape 8"/>
          <p:cNvSpPr>
            <a:spLocks noChangeArrowheads="1"/>
          </p:cNvSpPr>
          <p:nvPr/>
        </p:nvSpPr>
        <p:spPr bwMode="auto">
          <a:xfrm>
            <a:off x="5508104" y="4149080"/>
            <a:ext cx="2232249" cy="1234210"/>
          </a:xfrm>
          <a:prstGeom prst="wedgeEllipseCallout">
            <a:avLst>
              <a:gd name="adj1" fmla="val 56305"/>
              <a:gd name="adj2" fmla="val 37185"/>
            </a:avLst>
          </a:prstGeom>
          <a:solidFill>
            <a:srgbClr val="FFFFFF"/>
          </a:solidFill>
          <a:ln w="36000">
            <a:solidFill>
              <a:srgbClr val="800000"/>
            </a:solidFill>
            <a:round/>
            <a:headEnd/>
            <a:tailEnd/>
          </a:ln>
          <a:effectLst/>
        </p:spPr>
        <p:txBody>
          <a:bodyPr wrap="none" lIns="97967" tIns="71548" rIns="97967" bIns="57147" anchor="ctr"/>
          <a:lstStyle/>
          <a:p>
            <a:pPr algn="ctr">
              <a:tabLst>
                <a:tab pos="656650" algn="l"/>
                <a:tab pos="1313299" algn="l"/>
                <a:tab pos="1969949" algn="l"/>
              </a:tabLst>
            </a:pPr>
            <a:r>
              <a:rPr lang="es-ES" b="1" dirty="0">
                <a:solidFill>
                  <a:srgbClr val="000000"/>
                </a:solidFill>
              </a:rPr>
              <a:t>Siempre lo </a:t>
            </a:r>
            <a:r>
              <a:rPr lang="es-ES" b="1" dirty="0" smtClean="0">
                <a:solidFill>
                  <a:srgbClr val="000000"/>
                </a:solidFill>
              </a:rPr>
              <a:t>dejas</a:t>
            </a:r>
          </a:p>
          <a:p>
            <a:pPr algn="ctr">
              <a:tabLst>
                <a:tab pos="656650" algn="l"/>
                <a:tab pos="1313299" algn="l"/>
                <a:tab pos="1969949" algn="l"/>
              </a:tabLst>
            </a:pPr>
            <a:r>
              <a:rPr lang="es-ES" b="1" dirty="0" smtClean="0">
                <a:solidFill>
                  <a:srgbClr val="000000"/>
                </a:solidFill>
              </a:rPr>
              <a:t> a medias, </a:t>
            </a:r>
            <a:endParaRPr lang="es-ES" b="1" dirty="0">
              <a:solidFill>
                <a:srgbClr val="000000"/>
              </a:solidFill>
            </a:endParaRPr>
          </a:p>
          <a:p>
            <a:pPr algn="ctr">
              <a:tabLst>
                <a:tab pos="656650" algn="l"/>
                <a:tab pos="1313299" algn="l"/>
                <a:tab pos="1969949" algn="l"/>
              </a:tabLst>
            </a:pPr>
            <a:r>
              <a:rPr lang="es-ES" b="1" dirty="0">
                <a:solidFill>
                  <a:srgbClr val="000000"/>
                </a:solidFill>
              </a:rPr>
              <a:t>e</a:t>
            </a:r>
            <a:r>
              <a:rPr lang="es-ES" b="1" dirty="0" smtClean="0">
                <a:solidFill>
                  <a:srgbClr val="000000"/>
                </a:solidFill>
              </a:rPr>
              <a:t>res un perezoso.</a:t>
            </a:r>
            <a:endParaRPr lang="es-ES" b="1" dirty="0">
              <a:solidFill>
                <a:srgbClr val="000000"/>
              </a:solidFill>
            </a:endParaRPr>
          </a:p>
        </p:txBody>
      </p:sp>
      <p:sp>
        <p:nvSpPr>
          <p:cNvPr id="30729" name="AutoShape 9"/>
          <p:cNvSpPr>
            <a:spLocks noChangeArrowheads="1"/>
          </p:cNvSpPr>
          <p:nvPr/>
        </p:nvSpPr>
        <p:spPr bwMode="auto">
          <a:xfrm>
            <a:off x="4956432" y="2430961"/>
            <a:ext cx="1959840" cy="1219804"/>
          </a:xfrm>
          <a:prstGeom prst="wedgeEllipseCallout">
            <a:avLst>
              <a:gd name="adj1" fmla="val 69329"/>
              <a:gd name="adj2" fmla="val -68588"/>
            </a:avLst>
          </a:prstGeom>
          <a:solidFill>
            <a:srgbClr val="FFFFFF"/>
          </a:solidFill>
          <a:ln w="36000">
            <a:solidFill>
              <a:srgbClr val="000000"/>
            </a:solidFill>
            <a:round/>
            <a:headEnd/>
            <a:tailEnd/>
          </a:ln>
          <a:effectLst/>
        </p:spPr>
        <p:txBody>
          <a:bodyPr wrap="none" lIns="97967" tIns="71548" rIns="97967" bIns="57147" anchor="ctr"/>
          <a:lstStyle/>
          <a:p>
            <a:pPr algn="ctr">
              <a:tabLst>
                <a:tab pos="656650" algn="l"/>
                <a:tab pos="1313299" algn="l"/>
              </a:tabLst>
            </a:pPr>
            <a:r>
              <a:rPr lang="es-ES" b="1" dirty="0" smtClean="0">
                <a:solidFill>
                  <a:srgbClr val="000000"/>
                </a:solidFill>
              </a:rPr>
              <a:t>Con todo lo que</a:t>
            </a:r>
          </a:p>
          <a:p>
            <a:pPr algn="ctr">
              <a:tabLst>
                <a:tab pos="656650" algn="l"/>
                <a:tab pos="1313299" algn="l"/>
              </a:tabLst>
            </a:pPr>
            <a:r>
              <a:rPr lang="es-ES" b="1" dirty="0" smtClean="0">
                <a:solidFill>
                  <a:srgbClr val="000000"/>
                </a:solidFill>
              </a:rPr>
              <a:t> me preocupo </a:t>
            </a:r>
          </a:p>
          <a:p>
            <a:pPr algn="ctr">
              <a:tabLst>
                <a:tab pos="656650" algn="l"/>
                <a:tab pos="1313299" algn="l"/>
              </a:tabLst>
            </a:pPr>
            <a:r>
              <a:rPr lang="es-ES" b="1" dirty="0" smtClean="0">
                <a:solidFill>
                  <a:srgbClr val="000000"/>
                </a:solidFill>
              </a:rPr>
              <a:t>por ellos.</a:t>
            </a:r>
            <a:endParaRPr lang="es-ES" b="1" dirty="0">
              <a:solidFill>
                <a:srgbClr val="000000"/>
              </a:solidFill>
            </a:endParaRPr>
          </a:p>
        </p:txBody>
      </p:sp>
      <p:sp>
        <p:nvSpPr>
          <p:cNvPr id="30730" name="AutoShape 10"/>
          <p:cNvSpPr>
            <a:spLocks noChangeArrowheads="1"/>
          </p:cNvSpPr>
          <p:nvPr/>
        </p:nvSpPr>
        <p:spPr bwMode="auto">
          <a:xfrm>
            <a:off x="243920" y="3035819"/>
            <a:ext cx="2183465" cy="1080121"/>
          </a:xfrm>
          <a:prstGeom prst="wedgeEllipseCallout">
            <a:avLst>
              <a:gd name="adj1" fmla="val 60549"/>
              <a:gd name="adj2" fmla="val -24575"/>
            </a:avLst>
          </a:prstGeom>
          <a:solidFill>
            <a:srgbClr val="FFFFFF"/>
          </a:solidFill>
          <a:ln w="36000">
            <a:solidFill>
              <a:srgbClr val="FF0000"/>
            </a:solidFill>
            <a:round/>
            <a:headEnd/>
            <a:tailEnd/>
          </a:ln>
          <a:effectLst/>
        </p:spPr>
        <p:txBody>
          <a:bodyPr wrap="none" lIns="97967" tIns="71548" rIns="97967" bIns="57147" anchor="ctr"/>
          <a:lstStyle/>
          <a:p>
            <a:pPr algn="ctr">
              <a:tabLst>
                <a:tab pos="656650" algn="l"/>
                <a:tab pos="1313299" algn="l"/>
                <a:tab pos="1969949" algn="l"/>
              </a:tabLst>
            </a:pPr>
            <a:r>
              <a:rPr lang="es-ES" b="1" dirty="0" smtClean="0">
                <a:solidFill>
                  <a:srgbClr val="000000"/>
                </a:solidFill>
              </a:rPr>
              <a:t>Eres de suficientes.</a:t>
            </a:r>
            <a:endParaRPr lang="es-ES" b="1" dirty="0">
              <a:solidFill>
                <a:srgbClr val="000000"/>
              </a:solidFill>
            </a:endParaRPr>
          </a:p>
        </p:txBody>
      </p:sp>
      <p:sp>
        <p:nvSpPr>
          <p:cNvPr id="12" name="11 CuadroTexto"/>
          <p:cNvSpPr txBox="1"/>
          <p:nvPr/>
        </p:nvSpPr>
        <p:spPr>
          <a:xfrm>
            <a:off x="179512" y="188640"/>
            <a:ext cx="5760640" cy="584775"/>
          </a:xfrm>
          <a:prstGeom prst="rect">
            <a:avLst/>
          </a:prstGeom>
          <a:noFill/>
        </p:spPr>
        <p:txBody>
          <a:bodyPr wrap="square" rtlCol="0">
            <a:spAutoFit/>
          </a:bodyPr>
          <a:lstStyle/>
          <a:p>
            <a:r>
              <a:rPr lang="es-ES" sz="3200" b="1" dirty="0" smtClean="0"/>
              <a:t>Las historias que me cuento:</a:t>
            </a:r>
            <a:endParaRPr lang="es-ES" sz="3200" b="1" dirty="0"/>
          </a:p>
        </p:txBody>
      </p:sp>
      <p:sp>
        <p:nvSpPr>
          <p:cNvPr id="13" name="1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30725"/>
                                        </p:tgtEl>
                                        <p:attrNameLst>
                                          <p:attrName>style.visibility</p:attrName>
                                        </p:attrNameLst>
                                      </p:cBhvr>
                                      <p:to>
                                        <p:strVal val="visible"/>
                                      </p:to>
                                    </p:set>
                                    <p:animEffect transition="in" filter="wipe(down)">
                                      <p:cBhvr additive="repl">
                                        <p:cTn id="7" dur="500"/>
                                        <p:tgtEl>
                                          <p:spTgt spid="307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additive="repl">
                                        <p:cTn id="11" dur="1" fill="hold">
                                          <p:stCondLst>
                                            <p:cond delay="0"/>
                                          </p:stCondLst>
                                        </p:cTn>
                                        <p:tgtEl>
                                          <p:spTgt spid="30727"/>
                                        </p:tgtEl>
                                        <p:attrNameLst>
                                          <p:attrName>style.visibility</p:attrName>
                                        </p:attrNameLst>
                                      </p:cBhvr>
                                      <p:to>
                                        <p:strVal val="visible"/>
                                      </p:to>
                                    </p:set>
                                    <p:animEffect transition="in" filter="wipe(down)">
                                      <p:cBhvr additive="repl">
                                        <p:cTn id="12" dur="500"/>
                                        <p:tgtEl>
                                          <p:spTgt spid="307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additive="repl">
                                        <p:cTn id="16" dur="1" fill="hold">
                                          <p:stCondLst>
                                            <p:cond delay="0"/>
                                          </p:stCondLst>
                                        </p:cTn>
                                        <p:tgtEl>
                                          <p:spTgt spid="30726"/>
                                        </p:tgtEl>
                                        <p:attrNameLst>
                                          <p:attrName>style.visibility</p:attrName>
                                        </p:attrNameLst>
                                      </p:cBhvr>
                                      <p:to>
                                        <p:strVal val="visible"/>
                                      </p:to>
                                    </p:set>
                                    <p:animEffect transition="in" filter="wipe(down)">
                                      <p:cBhvr additive="repl">
                                        <p:cTn id="17" dur="500"/>
                                        <p:tgtEl>
                                          <p:spTgt spid="307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additive="repl">
                                        <p:cTn id="21" dur="1" fill="hold">
                                          <p:stCondLst>
                                            <p:cond delay="0"/>
                                          </p:stCondLst>
                                        </p:cTn>
                                        <p:tgtEl>
                                          <p:spTgt spid="30728"/>
                                        </p:tgtEl>
                                        <p:attrNameLst>
                                          <p:attrName>style.visibility</p:attrName>
                                        </p:attrNameLst>
                                      </p:cBhvr>
                                      <p:to>
                                        <p:strVal val="visible"/>
                                      </p:to>
                                    </p:set>
                                    <p:animEffect transition="in" filter="wipe(down)">
                                      <p:cBhvr additive="repl">
                                        <p:cTn id="22" dur="500"/>
                                        <p:tgtEl>
                                          <p:spTgt spid="307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additive="repl">
                                        <p:cTn id="26" dur="1" fill="hold">
                                          <p:stCondLst>
                                            <p:cond delay="0"/>
                                          </p:stCondLst>
                                        </p:cTn>
                                        <p:tgtEl>
                                          <p:spTgt spid="30730"/>
                                        </p:tgtEl>
                                        <p:attrNameLst>
                                          <p:attrName>style.visibility</p:attrName>
                                        </p:attrNameLst>
                                      </p:cBhvr>
                                      <p:to>
                                        <p:strVal val="visible"/>
                                      </p:to>
                                    </p:set>
                                    <p:animEffect transition="in" filter="wipe(down)">
                                      <p:cBhvr additive="repl">
                                        <p:cTn id="27" dur="500"/>
                                        <p:tgtEl>
                                          <p:spTgt spid="307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additive="repl">
                                        <p:cTn id="31" dur="1" fill="hold">
                                          <p:stCondLst>
                                            <p:cond delay="0"/>
                                          </p:stCondLst>
                                        </p:cTn>
                                        <p:tgtEl>
                                          <p:spTgt spid="30729"/>
                                        </p:tgtEl>
                                        <p:attrNameLst>
                                          <p:attrName>style.visibility</p:attrName>
                                        </p:attrNameLst>
                                      </p:cBhvr>
                                      <p:to>
                                        <p:strVal val="visible"/>
                                      </p:to>
                                    </p:set>
                                    <p:animEffect transition="in" filter="wipe(down)">
                                      <p:cBhvr additive="repl">
                                        <p:cTn id="32" dur="500"/>
                                        <p:tgtEl>
                                          <p:spTgt spid="30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redondeado"/>
          <p:cNvSpPr/>
          <p:nvPr/>
        </p:nvSpPr>
        <p:spPr>
          <a:xfrm>
            <a:off x="179512" y="188640"/>
            <a:ext cx="4572000" cy="324036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8" name="AutoShape 2" descr="Resultado de imagen de autoconocimiento"/>
          <p:cNvSpPr>
            <a:spLocks noChangeAspect="1" noChangeArrowheads="1"/>
          </p:cNvSpPr>
          <p:nvPr/>
        </p:nvSpPr>
        <p:spPr bwMode="auto">
          <a:xfrm>
            <a:off x="251520" y="6206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 name="9 Rectángulo"/>
          <p:cNvSpPr/>
          <p:nvPr/>
        </p:nvSpPr>
        <p:spPr>
          <a:xfrm>
            <a:off x="323528" y="548680"/>
            <a:ext cx="4427984" cy="2825388"/>
          </a:xfrm>
          <a:prstGeom prst="rect">
            <a:avLst/>
          </a:prstGeom>
        </p:spPr>
        <p:txBody>
          <a:bodyPr wrap="square">
            <a:spAutoFit/>
          </a:bodyPr>
          <a:lstStyle/>
          <a:p>
            <a:pPr marL="342900" indent="-342900">
              <a:spcBef>
                <a:spcPct val="20000"/>
              </a:spcBef>
            </a:pPr>
            <a:r>
              <a:rPr lang="es-ES_tradnl" sz="1600" b="1" dirty="0" smtClean="0">
                <a:solidFill>
                  <a:srgbClr val="7030A0"/>
                </a:solidFill>
                <a:latin typeface="Arial" pitchFamily="34" charset="0"/>
                <a:cs typeface="Arial" pitchFamily="34" charset="0"/>
              </a:rPr>
              <a:t>Desde el </a:t>
            </a:r>
            <a:r>
              <a:rPr lang="es-ES_tradnl" sz="2400" b="1" dirty="0" smtClean="0">
                <a:solidFill>
                  <a:srgbClr val="7030A0"/>
                </a:solidFill>
                <a:latin typeface="Arial" pitchFamily="34" charset="0"/>
                <a:cs typeface="Arial" pitchFamily="34" charset="0"/>
              </a:rPr>
              <a:t>pensamiento...</a:t>
            </a:r>
          </a:p>
          <a:p>
            <a:pPr marL="342900" indent="-342900">
              <a:spcBef>
                <a:spcPct val="20000"/>
              </a:spcBef>
            </a:pPr>
            <a:endParaRPr lang="es-ES_tradnl" sz="1600" b="1" dirty="0" smtClean="0">
              <a:solidFill>
                <a:srgbClr val="7030A0"/>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Tomando distancia de mis pensamientos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Nuevas interpretaciones de los hechos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Revisando las historias que me cuento</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Fundamentando valoraciones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Parar la mente</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Distorsiones cognitivas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Expectativas- Realidad</a:t>
            </a:r>
          </a:p>
        </p:txBody>
      </p:sp>
      <p:pic>
        <p:nvPicPr>
          <p:cNvPr id="16" name="Picture 12" descr="Resultado de imagen de bocadillo pensar"/>
          <p:cNvPicPr>
            <a:picLocks noChangeAspect="1" noChangeArrowheads="1"/>
          </p:cNvPicPr>
          <p:nvPr/>
        </p:nvPicPr>
        <p:blipFill>
          <a:blip r:embed="rId2" cstate="print"/>
          <a:srcRect/>
          <a:stretch>
            <a:fillRect/>
          </a:stretch>
        </p:blipFill>
        <p:spPr bwMode="auto">
          <a:xfrm>
            <a:off x="3347864" y="332656"/>
            <a:ext cx="864096" cy="815466"/>
          </a:xfrm>
          <a:prstGeom prst="rect">
            <a:avLst/>
          </a:prstGeom>
          <a:noFill/>
        </p:spPr>
      </p:pic>
      <p:pic>
        <p:nvPicPr>
          <p:cNvPr id="13" name="Imagen 12"/>
          <p:cNvPicPr>
            <a:picLocks noChangeAspect="1"/>
          </p:cNvPicPr>
          <p:nvPr/>
        </p:nvPicPr>
        <p:blipFill>
          <a:blip r:embed="rId3" cstate="print"/>
          <a:stretch>
            <a:fillRect/>
          </a:stretch>
        </p:blipFill>
        <p:spPr>
          <a:xfrm>
            <a:off x="395536" y="4077072"/>
            <a:ext cx="1728192" cy="1609358"/>
          </a:xfrm>
          <a:prstGeom prst="rect">
            <a:avLst/>
          </a:prstGeom>
        </p:spPr>
      </p:pic>
      <p:sp>
        <p:nvSpPr>
          <p:cNvPr id="1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www.sacanell.net</a:t>
            </a:r>
            <a:r>
              <a:rPr lang="es-ES" dirty="0" smtClean="0">
                <a:solidFill>
                  <a:schemeClr val="bg1"/>
                </a:solidFill>
              </a:rPr>
              <a:t>                                                                                  www.ainhoabergua.com</a:t>
            </a:r>
            <a:endParaRPr lang="es-ES" dirty="0">
              <a:solidFill>
                <a:schemeClr val="bg1"/>
              </a:solidFill>
            </a:endParaRPr>
          </a:p>
        </p:txBody>
      </p:sp>
    </p:spTree>
    <p:extLst>
      <p:ext uri="{BB962C8B-B14F-4D97-AF65-F5344CB8AC3E}">
        <p14:creationId xmlns:p14="http://schemas.microsoft.com/office/powerpoint/2010/main" val="51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09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260648"/>
            <a:ext cx="2250937" cy="738664"/>
          </a:xfrm>
          <a:prstGeom prst="rect">
            <a:avLst/>
          </a:prstGeom>
          <a:noFill/>
        </p:spPr>
        <p:txBody>
          <a:bodyPr wrap="none" rtlCol="0">
            <a:spAutoFit/>
          </a:bodyPr>
          <a:lstStyle/>
          <a:p>
            <a:r>
              <a:rPr lang="es-ES_tradnl" sz="1400" b="1" dirty="0" smtClean="0">
                <a:solidFill>
                  <a:srgbClr val="00B0F0"/>
                </a:solidFill>
                <a:latin typeface="Arial" pitchFamily="34" charset="0"/>
                <a:cs typeface="Arial" pitchFamily="34" charset="0"/>
              </a:rPr>
              <a:t>Desde el </a:t>
            </a:r>
            <a:r>
              <a:rPr lang="es-ES_tradnl" sz="2400" b="1" dirty="0" smtClean="0">
                <a:solidFill>
                  <a:srgbClr val="00B0F0"/>
                </a:solidFill>
                <a:latin typeface="Arial" pitchFamily="34" charset="0"/>
                <a:cs typeface="Arial" pitchFamily="34" charset="0"/>
              </a:rPr>
              <a:t>cuerpo...</a:t>
            </a:r>
          </a:p>
          <a:p>
            <a:endParaRPr lang="es-ES" dirty="0"/>
          </a:p>
        </p:txBody>
      </p:sp>
      <p:sp>
        <p:nvSpPr>
          <p:cNvPr id="5" name="4 CuadroTexto"/>
          <p:cNvSpPr txBox="1"/>
          <p:nvPr/>
        </p:nvSpPr>
        <p:spPr>
          <a:xfrm>
            <a:off x="251520" y="4941168"/>
            <a:ext cx="8513164" cy="769441"/>
          </a:xfrm>
          <a:prstGeom prst="rect">
            <a:avLst/>
          </a:prstGeom>
          <a:noFill/>
        </p:spPr>
        <p:txBody>
          <a:bodyPr wrap="none" rtlCol="0">
            <a:spAutoFit/>
          </a:bodyPr>
          <a:lstStyle/>
          <a:p>
            <a:r>
              <a:rPr lang="es-ES" sz="4400" dirty="0" smtClean="0"/>
              <a:t>El impacto del cuerpo en la emoción</a:t>
            </a:r>
            <a:endParaRPr lang="es-ES" sz="4400" dirty="0"/>
          </a:p>
        </p:txBody>
      </p:sp>
      <p:pic>
        <p:nvPicPr>
          <p:cNvPr id="6" name="5 Imagen" descr="Imagen3.png"/>
          <p:cNvPicPr>
            <a:picLocks noChangeAspect="1"/>
          </p:cNvPicPr>
          <p:nvPr/>
        </p:nvPicPr>
        <p:blipFill>
          <a:blip r:embed="rId2" cstate="print"/>
          <a:stretch>
            <a:fillRect/>
          </a:stretch>
        </p:blipFill>
        <p:spPr>
          <a:xfrm>
            <a:off x="2771800" y="980728"/>
            <a:ext cx="3024336" cy="3605940"/>
          </a:xfrm>
          <a:prstGeom prst="rect">
            <a:avLst/>
          </a:prstGeom>
        </p:spPr>
      </p:pic>
      <p:sp>
        <p:nvSpPr>
          <p:cNvPr id="7" name="6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Elipse"/>
          <p:cNvSpPr/>
          <p:nvPr/>
        </p:nvSpPr>
        <p:spPr>
          <a:xfrm>
            <a:off x="395536" y="476672"/>
            <a:ext cx="864096" cy="8640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latin typeface="Comic Sans MS" pitchFamily="66" charset="0"/>
              </a:rPr>
              <a:t>D</a:t>
            </a:r>
            <a:endParaRPr lang="es-ES" sz="3600" b="1" dirty="0">
              <a:solidFill>
                <a:schemeClr val="tx1"/>
              </a:solidFill>
              <a:latin typeface="Comic Sans MS" pitchFamily="66" charset="0"/>
            </a:endParaRPr>
          </a:p>
        </p:txBody>
      </p:sp>
      <p:pic>
        <p:nvPicPr>
          <p:cNvPr id="84994" name="Picture 2" descr="Resultado de imagen de amy cuddy"/>
          <p:cNvPicPr>
            <a:picLocks noChangeAspect="1" noChangeArrowheads="1"/>
          </p:cNvPicPr>
          <p:nvPr/>
        </p:nvPicPr>
        <p:blipFill>
          <a:blip r:embed="rId2" cstate="print"/>
          <a:srcRect/>
          <a:stretch>
            <a:fillRect/>
          </a:stretch>
        </p:blipFill>
        <p:spPr bwMode="auto">
          <a:xfrm>
            <a:off x="1187624" y="1196752"/>
            <a:ext cx="6984776" cy="4562476"/>
          </a:xfrm>
          <a:prstGeom prst="rect">
            <a:avLst/>
          </a:prstGeom>
          <a:noFill/>
        </p:spPr>
      </p:pic>
      <p:sp>
        <p:nvSpPr>
          <p:cNvPr id="5" name="4 CuadroTexto"/>
          <p:cNvSpPr txBox="1"/>
          <p:nvPr/>
        </p:nvSpPr>
        <p:spPr>
          <a:xfrm>
            <a:off x="1259632" y="5085184"/>
            <a:ext cx="4091889" cy="646331"/>
          </a:xfrm>
          <a:prstGeom prst="rect">
            <a:avLst/>
          </a:prstGeom>
          <a:solidFill>
            <a:schemeClr val="tx1"/>
          </a:solidFill>
        </p:spPr>
        <p:txBody>
          <a:bodyPr wrap="none" rtlCol="0">
            <a:spAutoFit/>
          </a:bodyPr>
          <a:lstStyle/>
          <a:p>
            <a:r>
              <a:rPr lang="es-ES" dirty="0" smtClean="0">
                <a:solidFill>
                  <a:schemeClr val="bg1"/>
                </a:solidFill>
              </a:rPr>
              <a:t>“Tu lenguaje corporal moldea quien eres”</a:t>
            </a:r>
          </a:p>
          <a:p>
            <a:endParaRPr lang="es-ES" dirty="0">
              <a:solidFill>
                <a:schemeClr val="bg1"/>
              </a:solidFill>
            </a:endParaRPr>
          </a:p>
        </p:txBody>
      </p:sp>
      <p:sp>
        <p:nvSpPr>
          <p:cNvPr id="6"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5 CuadroTexto"/>
          <p:cNvSpPr txBox="1"/>
          <p:nvPr/>
        </p:nvSpPr>
        <p:spPr>
          <a:xfrm>
            <a:off x="467544" y="692696"/>
            <a:ext cx="7560840" cy="923330"/>
          </a:xfrm>
          <a:prstGeom prst="rect">
            <a:avLst/>
          </a:prstGeom>
          <a:noFill/>
        </p:spPr>
        <p:txBody>
          <a:bodyPr wrap="square" rtlCol="0">
            <a:spAutoFit/>
          </a:bodyPr>
          <a:lstStyle/>
          <a:p>
            <a:r>
              <a:rPr lang="es-ES" sz="5400" dirty="0" smtClean="0">
                <a:solidFill>
                  <a:schemeClr val="accent1">
                    <a:lumMod val="75000"/>
                  </a:schemeClr>
                </a:solidFill>
                <a:latin typeface="Comic Sans MS" pitchFamily="66" charset="0"/>
              </a:rPr>
              <a:t>¿Qué es una emoción?</a:t>
            </a:r>
            <a:endParaRPr lang="es-ES" sz="5400" dirty="0">
              <a:solidFill>
                <a:schemeClr val="accent1">
                  <a:lumMod val="75000"/>
                </a:schemeClr>
              </a:solidFill>
              <a:latin typeface="Comic Sans MS" pitchFamily="66" charset="0"/>
            </a:endParaRPr>
          </a:p>
        </p:txBody>
      </p:sp>
      <p:sp>
        <p:nvSpPr>
          <p:cNvPr id="7" name="6 Rectángulo"/>
          <p:cNvSpPr/>
          <p:nvPr/>
        </p:nvSpPr>
        <p:spPr>
          <a:xfrm>
            <a:off x="2123728" y="2204864"/>
            <a:ext cx="5742384" cy="1569660"/>
          </a:xfrm>
          <a:prstGeom prst="rect">
            <a:avLst/>
          </a:prstGeom>
        </p:spPr>
        <p:txBody>
          <a:bodyPr wrap="square">
            <a:spAutoFit/>
          </a:bodyPr>
          <a:lstStyle/>
          <a:p>
            <a:pPr lvl="0" hangingPunct="0"/>
            <a:r>
              <a:rPr lang="es-ES" sz="3200" dirty="0">
                <a:solidFill>
                  <a:schemeClr val="accent1">
                    <a:lumMod val="75000"/>
                  </a:schemeClr>
                </a:solidFill>
                <a:latin typeface="Comic Sans MS" pitchFamily="66" charset="0"/>
                <a:ea typeface="SimSun" pitchFamily="2"/>
                <a:cs typeface="Mangal" pitchFamily="2"/>
              </a:rPr>
              <a:t>Disposiciones dinámicas para la acción, </a:t>
            </a:r>
            <a:r>
              <a:rPr lang="es-ES" sz="3200" dirty="0" smtClean="0">
                <a:solidFill>
                  <a:schemeClr val="accent1">
                    <a:lumMod val="75000"/>
                  </a:schemeClr>
                </a:solidFill>
                <a:latin typeface="Comic Sans MS" pitchFamily="66" charset="0"/>
                <a:ea typeface="SimSun" pitchFamily="2"/>
                <a:cs typeface="Mangal" pitchFamily="2"/>
              </a:rPr>
              <a:t>o la no acción, lo </a:t>
            </a:r>
            <a:r>
              <a:rPr lang="es-ES" sz="3200" dirty="0">
                <a:solidFill>
                  <a:schemeClr val="accent1">
                    <a:lumMod val="75000"/>
                  </a:schemeClr>
                </a:solidFill>
                <a:latin typeface="Comic Sans MS" pitchFamily="66" charset="0"/>
                <a:ea typeface="SimSun" pitchFamily="2"/>
                <a:cs typeface="Mangal" pitchFamily="2"/>
              </a:rPr>
              <a:t>que “ tengo ganas</a:t>
            </a:r>
            <a:r>
              <a:rPr lang="es-ES" sz="3200" dirty="0" smtClean="0">
                <a:solidFill>
                  <a:schemeClr val="accent1">
                    <a:lumMod val="75000"/>
                  </a:schemeClr>
                </a:solidFill>
                <a:latin typeface="Comic Sans MS" pitchFamily="66" charset="0"/>
                <a:ea typeface="SimSun" pitchFamily="2"/>
                <a:cs typeface="Mangal" pitchFamily="2"/>
              </a:rPr>
              <a:t>” de hacer.</a:t>
            </a:r>
            <a:endParaRPr lang="es-ES" sz="3200" dirty="0">
              <a:solidFill>
                <a:schemeClr val="accent1">
                  <a:lumMod val="75000"/>
                </a:schemeClr>
              </a:solidFill>
              <a:latin typeface="Comic Sans MS" pitchFamily="66" charset="0"/>
              <a:ea typeface="SimSun" pitchFamily="2"/>
              <a:cs typeface="Mangal" pitchFamily="2"/>
            </a:endParaRPr>
          </a:p>
        </p:txBody>
      </p:sp>
      <p:pic>
        <p:nvPicPr>
          <p:cNvPr id="18436" name="Picture 4" descr="Resultado de imagen de carrera dibujo"/>
          <p:cNvPicPr>
            <a:picLocks noChangeAspect="1" noChangeArrowheads="1"/>
          </p:cNvPicPr>
          <p:nvPr/>
        </p:nvPicPr>
        <p:blipFill>
          <a:blip r:embed="rId3" cstate="print"/>
          <a:srcRect/>
          <a:stretch>
            <a:fillRect/>
          </a:stretch>
        </p:blipFill>
        <p:spPr bwMode="auto">
          <a:xfrm>
            <a:off x="3563888" y="4005064"/>
            <a:ext cx="3744416" cy="2486294"/>
          </a:xfrm>
          <a:prstGeom prst="rect">
            <a:avLst/>
          </a:prstGeom>
          <a:noFill/>
        </p:spPr>
      </p:pic>
      <p:sp>
        <p:nvSpPr>
          <p:cNvPr id="8" name="7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2915816" y="3501008"/>
            <a:ext cx="3024336" cy="2886944"/>
          </a:xfrm>
          <a:prstGeom prst="rect">
            <a:avLst/>
          </a:prstGeom>
        </p:spPr>
        <p:txBody>
          <a:bodyPr wrap="square">
            <a:spAutoFit/>
          </a:bodyPr>
          <a:lstStyle/>
          <a:p>
            <a:pPr marL="342900" indent="-342900">
              <a:spcBef>
                <a:spcPct val="20000"/>
              </a:spcBef>
            </a:pPr>
            <a:r>
              <a:rPr lang="es-ES_tradnl" sz="1600" b="1" dirty="0" smtClean="0">
                <a:solidFill>
                  <a:srgbClr val="00B0F0"/>
                </a:solidFill>
                <a:latin typeface="Arial" pitchFamily="34" charset="0"/>
                <a:cs typeface="Arial" pitchFamily="34" charset="0"/>
              </a:rPr>
              <a:t>Desde el </a:t>
            </a:r>
            <a:r>
              <a:rPr lang="es-ES_tradnl" sz="2800" b="1" dirty="0" smtClean="0">
                <a:solidFill>
                  <a:srgbClr val="00B0F0"/>
                </a:solidFill>
                <a:latin typeface="Arial" pitchFamily="34" charset="0"/>
                <a:cs typeface="Arial" pitchFamily="34" charset="0"/>
              </a:rPr>
              <a:t>cuerpo...</a:t>
            </a:r>
          </a:p>
          <a:p>
            <a:pPr marL="342900" indent="-342900">
              <a:spcBef>
                <a:spcPct val="20000"/>
              </a:spcBef>
            </a:pPr>
            <a:endParaRPr lang="es-ES_tradnl" sz="1600" b="1" dirty="0" smtClean="0">
              <a:solidFill>
                <a:srgbClr val="00B0F0"/>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Respiración.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Posturas.</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Gestos.</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Ejercicio</a:t>
            </a:r>
            <a:r>
              <a:rPr lang="es-ES_tradnl" sz="1600" b="1" dirty="0">
                <a:solidFill>
                  <a:srgbClr val="00B0F0"/>
                </a:solidFill>
                <a:latin typeface="Arial" pitchFamily="34" charset="0"/>
                <a:cs typeface="Arial" pitchFamily="34" charset="0"/>
              </a:rPr>
              <a:t> </a:t>
            </a:r>
            <a:r>
              <a:rPr lang="es-ES_tradnl" sz="1600" b="1" dirty="0" smtClean="0">
                <a:solidFill>
                  <a:srgbClr val="00B0F0"/>
                </a:solidFill>
                <a:latin typeface="Arial" pitchFamily="34" charset="0"/>
                <a:cs typeface="Arial" pitchFamily="34" charset="0"/>
              </a:rPr>
              <a:t>- baile.</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Alimentación.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Medicación.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Descanso.</a:t>
            </a:r>
          </a:p>
        </p:txBody>
      </p:sp>
      <p:pic>
        <p:nvPicPr>
          <p:cNvPr id="15" name="Picture 10" descr="Resultado de imagen de actuar"/>
          <p:cNvPicPr>
            <a:picLocks noChangeAspect="1" noChangeArrowheads="1"/>
          </p:cNvPicPr>
          <p:nvPr/>
        </p:nvPicPr>
        <p:blipFill>
          <a:blip r:embed="rId2" cstate="print"/>
          <a:srcRect/>
          <a:stretch>
            <a:fillRect/>
          </a:stretch>
        </p:blipFill>
        <p:spPr bwMode="auto">
          <a:xfrm>
            <a:off x="5508104" y="3717032"/>
            <a:ext cx="1008112" cy="1198969"/>
          </a:xfrm>
          <a:prstGeom prst="rect">
            <a:avLst/>
          </a:prstGeom>
          <a:noFill/>
        </p:spPr>
      </p:pic>
      <p:sp>
        <p:nvSpPr>
          <p:cNvPr id="18" name="17 Rectángulo redondeado"/>
          <p:cNvSpPr/>
          <p:nvPr/>
        </p:nvSpPr>
        <p:spPr>
          <a:xfrm>
            <a:off x="2555776" y="3545632"/>
            <a:ext cx="4355976" cy="2907704"/>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cstate="print"/>
          <a:stretch>
            <a:fillRect/>
          </a:stretch>
        </p:blipFill>
        <p:spPr>
          <a:xfrm>
            <a:off x="395536" y="4077072"/>
            <a:ext cx="1728192" cy="1609358"/>
          </a:xfrm>
          <a:prstGeom prst="rect">
            <a:avLst/>
          </a:prstGeom>
        </p:spPr>
      </p:pic>
      <p:sp>
        <p:nvSpPr>
          <p:cNvPr id="1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www.sacanell.net</a:t>
            </a:r>
            <a:r>
              <a:rPr lang="es-ES" dirty="0" smtClean="0">
                <a:solidFill>
                  <a:schemeClr val="bg1"/>
                </a:solidFill>
              </a:rPr>
              <a:t>                                                                                  www.ainhoabergua.com</a:t>
            </a:r>
            <a:endParaRPr lang="es-ES" dirty="0">
              <a:solidFill>
                <a:schemeClr val="bg1"/>
              </a:solidFill>
            </a:endParaRPr>
          </a:p>
        </p:txBody>
      </p:sp>
    </p:spTree>
    <p:extLst>
      <p:ext uri="{BB962C8B-B14F-4D97-AF65-F5344CB8AC3E}">
        <p14:creationId xmlns:p14="http://schemas.microsoft.com/office/powerpoint/2010/main" val="7527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95536" y="548680"/>
            <a:ext cx="2026517" cy="461665"/>
          </a:xfrm>
          <a:prstGeom prst="rect">
            <a:avLst/>
          </a:prstGeom>
          <a:noFill/>
        </p:spPr>
        <p:txBody>
          <a:bodyPr wrap="none" rtlCol="0">
            <a:spAutoFit/>
          </a:bodyPr>
          <a:lstStyle/>
          <a:p>
            <a:r>
              <a:rPr lang="es-ES" sz="1600" b="1" dirty="0" smtClean="0">
                <a:solidFill>
                  <a:schemeClr val="accent6">
                    <a:lumMod val="75000"/>
                  </a:schemeClr>
                </a:solidFill>
              </a:rPr>
              <a:t>Desde la </a:t>
            </a:r>
            <a:r>
              <a:rPr lang="es-ES" sz="2400" dirty="0" smtClean="0">
                <a:solidFill>
                  <a:schemeClr val="accent6">
                    <a:lumMod val="75000"/>
                  </a:schemeClr>
                </a:solidFill>
              </a:rPr>
              <a:t>emoción</a:t>
            </a:r>
            <a:endParaRPr lang="es-ES" sz="2400" dirty="0">
              <a:solidFill>
                <a:schemeClr val="accent6">
                  <a:lumMod val="75000"/>
                </a:schemeClr>
              </a:solidFill>
            </a:endParaRPr>
          </a:p>
        </p:txBody>
      </p:sp>
      <p:pic>
        <p:nvPicPr>
          <p:cNvPr id="3" name="Picture 4" descr="Resultado de imagen de emoticones para colorear"/>
          <p:cNvPicPr>
            <a:picLocks noChangeAspect="1" noChangeArrowheads="1"/>
          </p:cNvPicPr>
          <p:nvPr/>
        </p:nvPicPr>
        <p:blipFill>
          <a:blip r:embed="rId2" cstate="print"/>
          <a:srcRect/>
          <a:stretch>
            <a:fillRect/>
          </a:stretch>
        </p:blipFill>
        <p:spPr bwMode="auto">
          <a:xfrm>
            <a:off x="2483768" y="1556792"/>
            <a:ext cx="3888432" cy="2753011"/>
          </a:xfrm>
          <a:prstGeom prst="rect">
            <a:avLst/>
          </a:prstGeom>
          <a:noFill/>
        </p:spPr>
      </p:pic>
      <p:sp>
        <p:nvSpPr>
          <p:cNvPr id="4" name="3 CuadroTexto"/>
          <p:cNvSpPr txBox="1"/>
          <p:nvPr/>
        </p:nvSpPr>
        <p:spPr>
          <a:xfrm>
            <a:off x="1475656" y="4725144"/>
            <a:ext cx="6768752" cy="707886"/>
          </a:xfrm>
          <a:prstGeom prst="rect">
            <a:avLst/>
          </a:prstGeom>
          <a:noFill/>
        </p:spPr>
        <p:txBody>
          <a:bodyPr wrap="square" rtlCol="0">
            <a:spAutoFit/>
          </a:bodyPr>
          <a:lstStyle/>
          <a:p>
            <a:r>
              <a:rPr lang="es-ES" sz="4000" dirty="0" smtClean="0"/>
              <a:t>¿Qué podemos hacer con ella?</a:t>
            </a:r>
            <a:endParaRPr lang="es-ES" sz="4000" dirty="0"/>
          </a:p>
        </p:txBody>
      </p:sp>
      <p:sp>
        <p:nvSpPr>
          <p:cNvPr id="5" name="3 Rectángulo"/>
          <p:cNvSpPr/>
          <p:nvPr/>
        </p:nvSpPr>
        <p:spPr>
          <a:xfrm>
            <a:off x="0" y="6669360"/>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redondeado"/>
          <p:cNvSpPr/>
          <p:nvPr/>
        </p:nvSpPr>
        <p:spPr>
          <a:xfrm>
            <a:off x="4860032" y="188640"/>
            <a:ext cx="4104456" cy="3240360"/>
          </a:xfrm>
          <a:prstGeom prst="round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932040" y="620688"/>
            <a:ext cx="4211960" cy="2529923"/>
          </a:xfrm>
          <a:prstGeom prst="rect">
            <a:avLst/>
          </a:prstGeom>
        </p:spPr>
        <p:txBody>
          <a:bodyPr wrap="square">
            <a:spAutoFit/>
          </a:bodyPr>
          <a:lstStyle/>
          <a:p>
            <a:pPr marL="342900" indent="-342900">
              <a:spcBef>
                <a:spcPct val="20000"/>
              </a:spcBef>
            </a:pPr>
            <a:r>
              <a:rPr lang="es-ES_tradnl" sz="1600" b="1" dirty="0" smtClean="0">
                <a:solidFill>
                  <a:schemeClr val="accent6">
                    <a:lumMod val="75000"/>
                  </a:schemeClr>
                </a:solidFill>
                <a:latin typeface="Arial" pitchFamily="34" charset="0"/>
                <a:cs typeface="Arial" pitchFamily="34" charset="0"/>
              </a:rPr>
              <a:t>Desde la </a:t>
            </a:r>
            <a:r>
              <a:rPr lang="es-ES_tradnl" sz="2400" b="1" dirty="0" smtClean="0">
                <a:solidFill>
                  <a:schemeClr val="accent6">
                    <a:lumMod val="75000"/>
                  </a:schemeClr>
                </a:solidFill>
                <a:latin typeface="Arial" pitchFamily="34" charset="0"/>
                <a:cs typeface="Arial" pitchFamily="34" charset="0"/>
              </a:rPr>
              <a:t>emoción...</a:t>
            </a:r>
          </a:p>
          <a:p>
            <a:pPr marL="342900" indent="-342900">
              <a:spcBef>
                <a:spcPct val="20000"/>
              </a:spcBef>
            </a:pPr>
            <a:endParaRPr lang="es-ES_tradnl" sz="1600" b="1" dirty="0" smtClean="0">
              <a:solidFill>
                <a:schemeClr val="accent6">
                  <a:lumMod val="75000"/>
                </a:schemeClr>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Parando y observando.</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Reconociendo mi repertorio Emocional.</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Aceptando.</a:t>
            </a:r>
          </a:p>
          <a:p>
            <a:pPr marL="342900" indent="-342900">
              <a:spcBef>
                <a:spcPct val="20000"/>
              </a:spcBef>
              <a:buClr>
                <a:schemeClr val="bg2"/>
              </a:buClr>
              <a:buSzPct val="75000"/>
            </a:pPr>
            <a:r>
              <a:rPr lang="es-ES_tradnl" sz="1600" b="1" dirty="0" err="1" smtClean="0">
                <a:solidFill>
                  <a:schemeClr val="accent6">
                    <a:lumMod val="75000"/>
                  </a:schemeClr>
                </a:solidFill>
                <a:latin typeface="Arial" pitchFamily="34" charset="0"/>
                <a:cs typeface="Arial" pitchFamily="34" charset="0"/>
              </a:rPr>
              <a:t>Comprendiendola</a:t>
            </a:r>
            <a:r>
              <a:rPr lang="es-ES_tradnl" sz="1600" b="1" dirty="0" smtClean="0">
                <a:solidFill>
                  <a:schemeClr val="accent6">
                    <a:lumMod val="75000"/>
                  </a:schemeClr>
                </a:solidFill>
                <a:latin typeface="Arial" pitchFamily="34" charset="0"/>
                <a:cs typeface="Arial" pitchFamily="34" charset="0"/>
              </a:rPr>
              <a:t>.</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Pasando a la acción.</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Preocupación – ocupación.</a:t>
            </a:r>
            <a:endParaRPr lang="es-ES_tradnl" sz="1600" b="1" dirty="0">
              <a:solidFill>
                <a:schemeClr val="accent6">
                  <a:lumMod val="75000"/>
                </a:schemeClr>
              </a:solidFill>
              <a:latin typeface="Arial" pitchFamily="34" charset="0"/>
              <a:cs typeface="Arial" pitchFamily="34" charset="0"/>
            </a:endParaRPr>
          </a:p>
        </p:txBody>
      </p:sp>
      <p:pic>
        <p:nvPicPr>
          <p:cNvPr id="34820" name="Picture 4" descr="Resultado de imagen de emoticones para colorear"/>
          <p:cNvPicPr>
            <a:picLocks noChangeAspect="1" noChangeArrowheads="1"/>
          </p:cNvPicPr>
          <p:nvPr/>
        </p:nvPicPr>
        <p:blipFill>
          <a:blip r:embed="rId2" cstate="print"/>
          <a:srcRect/>
          <a:stretch>
            <a:fillRect/>
          </a:stretch>
        </p:blipFill>
        <p:spPr bwMode="auto">
          <a:xfrm>
            <a:off x="7524328" y="476672"/>
            <a:ext cx="1152128" cy="815707"/>
          </a:xfrm>
          <a:prstGeom prst="rect">
            <a:avLst/>
          </a:prstGeom>
          <a:noFill/>
        </p:spPr>
      </p:pic>
      <p:pic>
        <p:nvPicPr>
          <p:cNvPr id="13" name="Imagen 12"/>
          <p:cNvPicPr>
            <a:picLocks noChangeAspect="1"/>
          </p:cNvPicPr>
          <p:nvPr/>
        </p:nvPicPr>
        <p:blipFill>
          <a:blip r:embed="rId3" cstate="print"/>
          <a:stretch>
            <a:fillRect/>
          </a:stretch>
        </p:blipFill>
        <p:spPr>
          <a:xfrm>
            <a:off x="395536" y="4077072"/>
            <a:ext cx="1728192" cy="1609358"/>
          </a:xfrm>
          <a:prstGeom prst="rect">
            <a:avLst/>
          </a:prstGeom>
        </p:spPr>
      </p:pic>
      <p:sp>
        <p:nvSpPr>
          <p:cNvPr id="1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www.sacanell.net</a:t>
            </a:r>
            <a:r>
              <a:rPr lang="es-ES" dirty="0" smtClean="0">
                <a:solidFill>
                  <a:schemeClr val="bg1"/>
                </a:solidFill>
              </a:rPr>
              <a:t>                                                                                  www.ainhoabergua.com</a:t>
            </a:r>
            <a:endParaRPr lang="es-ES" dirty="0">
              <a:solidFill>
                <a:schemeClr val="bg1"/>
              </a:solidFill>
            </a:endParaRPr>
          </a:p>
        </p:txBody>
      </p:sp>
    </p:spTree>
    <p:extLst>
      <p:ext uri="{BB962C8B-B14F-4D97-AF65-F5344CB8AC3E}">
        <p14:creationId xmlns:p14="http://schemas.microsoft.com/office/powerpoint/2010/main" val="179706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redondeado"/>
          <p:cNvSpPr/>
          <p:nvPr/>
        </p:nvSpPr>
        <p:spPr>
          <a:xfrm>
            <a:off x="4860032" y="188640"/>
            <a:ext cx="4104456" cy="3240360"/>
          </a:xfrm>
          <a:prstGeom prst="roundRect">
            <a:avLst/>
          </a:pr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redondeado"/>
          <p:cNvSpPr/>
          <p:nvPr/>
        </p:nvSpPr>
        <p:spPr>
          <a:xfrm>
            <a:off x="179512" y="188640"/>
            <a:ext cx="4572000" cy="3240360"/>
          </a:xfrm>
          <a:prstGeom prst="roundRect">
            <a:avLst/>
          </a:prstGeom>
          <a:noFill/>
          <a:ln w="508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98" name="AutoShape 2" descr="Resultado de imagen de autoconocimiento"/>
          <p:cNvSpPr>
            <a:spLocks noChangeAspect="1" noChangeArrowheads="1"/>
          </p:cNvSpPr>
          <p:nvPr/>
        </p:nvSpPr>
        <p:spPr bwMode="auto">
          <a:xfrm>
            <a:off x="251520" y="6206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Rectángulo"/>
          <p:cNvSpPr/>
          <p:nvPr/>
        </p:nvSpPr>
        <p:spPr>
          <a:xfrm>
            <a:off x="2915816" y="3501008"/>
            <a:ext cx="3024336" cy="2886944"/>
          </a:xfrm>
          <a:prstGeom prst="rect">
            <a:avLst/>
          </a:prstGeom>
        </p:spPr>
        <p:txBody>
          <a:bodyPr wrap="square">
            <a:spAutoFit/>
          </a:bodyPr>
          <a:lstStyle/>
          <a:p>
            <a:pPr marL="342900" indent="-342900">
              <a:spcBef>
                <a:spcPct val="20000"/>
              </a:spcBef>
            </a:pPr>
            <a:r>
              <a:rPr lang="es-ES_tradnl" sz="1600" b="1" dirty="0" smtClean="0">
                <a:solidFill>
                  <a:srgbClr val="00B0F0"/>
                </a:solidFill>
                <a:latin typeface="Arial" pitchFamily="34" charset="0"/>
                <a:cs typeface="Arial" pitchFamily="34" charset="0"/>
              </a:rPr>
              <a:t>Desde el </a:t>
            </a:r>
            <a:r>
              <a:rPr lang="es-ES_tradnl" sz="2800" b="1" dirty="0" smtClean="0">
                <a:solidFill>
                  <a:srgbClr val="00B0F0"/>
                </a:solidFill>
                <a:latin typeface="Arial" pitchFamily="34" charset="0"/>
                <a:cs typeface="Arial" pitchFamily="34" charset="0"/>
              </a:rPr>
              <a:t>cuerpo...</a:t>
            </a:r>
          </a:p>
          <a:p>
            <a:pPr marL="342900" indent="-342900">
              <a:spcBef>
                <a:spcPct val="20000"/>
              </a:spcBef>
            </a:pPr>
            <a:endParaRPr lang="es-ES_tradnl" sz="1600" b="1" dirty="0" smtClean="0">
              <a:solidFill>
                <a:srgbClr val="00B0F0"/>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Respiración.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Posturas.</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Gestos.</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Ejercicio</a:t>
            </a:r>
            <a:r>
              <a:rPr lang="es-ES_tradnl" sz="1600" b="1" dirty="0">
                <a:solidFill>
                  <a:srgbClr val="00B0F0"/>
                </a:solidFill>
                <a:latin typeface="Arial" pitchFamily="34" charset="0"/>
                <a:cs typeface="Arial" pitchFamily="34" charset="0"/>
              </a:rPr>
              <a:t> </a:t>
            </a:r>
            <a:r>
              <a:rPr lang="es-ES_tradnl" sz="1600" b="1" dirty="0" smtClean="0">
                <a:solidFill>
                  <a:srgbClr val="00B0F0"/>
                </a:solidFill>
                <a:latin typeface="Arial" pitchFamily="34" charset="0"/>
                <a:cs typeface="Arial" pitchFamily="34" charset="0"/>
              </a:rPr>
              <a:t>- baile.</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Alimentación.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Medicación.</a:t>
            </a:r>
          </a:p>
          <a:p>
            <a:pPr marL="342900" indent="-342900">
              <a:spcBef>
                <a:spcPct val="20000"/>
              </a:spcBef>
              <a:buClr>
                <a:schemeClr val="bg2"/>
              </a:buClr>
              <a:buSzPct val="75000"/>
            </a:pPr>
            <a:r>
              <a:rPr lang="es-ES_tradnl" sz="1600" b="1" dirty="0" smtClean="0">
                <a:solidFill>
                  <a:srgbClr val="00B0F0"/>
                </a:solidFill>
                <a:latin typeface="Arial" pitchFamily="34" charset="0"/>
                <a:cs typeface="Arial" pitchFamily="34" charset="0"/>
              </a:rPr>
              <a:t>Descanso.</a:t>
            </a:r>
          </a:p>
        </p:txBody>
      </p:sp>
      <p:sp>
        <p:nvSpPr>
          <p:cNvPr id="9" name="8 Rectángulo"/>
          <p:cNvSpPr/>
          <p:nvPr/>
        </p:nvSpPr>
        <p:spPr>
          <a:xfrm>
            <a:off x="4932040" y="620688"/>
            <a:ext cx="4211960" cy="2529923"/>
          </a:xfrm>
          <a:prstGeom prst="rect">
            <a:avLst/>
          </a:prstGeom>
        </p:spPr>
        <p:txBody>
          <a:bodyPr wrap="square">
            <a:spAutoFit/>
          </a:bodyPr>
          <a:lstStyle/>
          <a:p>
            <a:pPr marL="342900" indent="-342900">
              <a:spcBef>
                <a:spcPct val="20000"/>
              </a:spcBef>
            </a:pPr>
            <a:r>
              <a:rPr lang="es-ES_tradnl" sz="1600" b="1" dirty="0" smtClean="0">
                <a:solidFill>
                  <a:schemeClr val="accent6">
                    <a:lumMod val="75000"/>
                  </a:schemeClr>
                </a:solidFill>
                <a:latin typeface="Arial" pitchFamily="34" charset="0"/>
                <a:cs typeface="Arial" pitchFamily="34" charset="0"/>
              </a:rPr>
              <a:t>Desde la </a:t>
            </a:r>
            <a:r>
              <a:rPr lang="es-ES_tradnl" sz="2400" b="1" dirty="0" smtClean="0">
                <a:solidFill>
                  <a:schemeClr val="accent6">
                    <a:lumMod val="75000"/>
                  </a:schemeClr>
                </a:solidFill>
                <a:latin typeface="Arial" pitchFamily="34" charset="0"/>
                <a:cs typeface="Arial" pitchFamily="34" charset="0"/>
              </a:rPr>
              <a:t>emoción...</a:t>
            </a:r>
          </a:p>
          <a:p>
            <a:pPr marL="342900" indent="-342900">
              <a:spcBef>
                <a:spcPct val="20000"/>
              </a:spcBef>
            </a:pPr>
            <a:endParaRPr lang="es-ES_tradnl" sz="1600" b="1" dirty="0" smtClean="0">
              <a:solidFill>
                <a:schemeClr val="accent6">
                  <a:lumMod val="75000"/>
                </a:schemeClr>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Parando y observando.</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Reconociendo mi repertorio Emocional.</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Aceptando.</a:t>
            </a:r>
          </a:p>
          <a:p>
            <a:pPr marL="342900" indent="-342900">
              <a:spcBef>
                <a:spcPct val="20000"/>
              </a:spcBef>
              <a:buClr>
                <a:schemeClr val="bg2"/>
              </a:buClr>
              <a:buSzPct val="75000"/>
            </a:pPr>
            <a:r>
              <a:rPr lang="es-ES_tradnl" sz="1600" b="1" dirty="0" err="1" smtClean="0">
                <a:solidFill>
                  <a:schemeClr val="accent6">
                    <a:lumMod val="75000"/>
                  </a:schemeClr>
                </a:solidFill>
                <a:latin typeface="Arial" pitchFamily="34" charset="0"/>
                <a:cs typeface="Arial" pitchFamily="34" charset="0"/>
              </a:rPr>
              <a:t>Comprendiendola</a:t>
            </a:r>
            <a:r>
              <a:rPr lang="es-ES_tradnl" sz="1600" b="1" dirty="0" smtClean="0">
                <a:solidFill>
                  <a:schemeClr val="accent6">
                    <a:lumMod val="75000"/>
                  </a:schemeClr>
                </a:solidFill>
                <a:latin typeface="Arial" pitchFamily="34" charset="0"/>
                <a:cs typeface="Arial" pitchFamily="34" charset="0"/>
              </a:rPr>
              <a:t>.</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Pasando a la acción.</a:t>
            </a:r>
          </a:p>
          <a:p>
            <a:pPr marL="342900" indent="-342900">
              <a:spcBef>
                <a:spcPct val="20000"/>
              </a:spcBef>
              <a:buClr>
                <a:schemeClr val="bg2"/>
              </a:buClr>
              <a:buSzPct val="75000"/>
            </a:pPr>
            <a:r>
              <a:rPr lang="es-ES_tradnl" sz="1600" b="1" dirty="0" smtClean="0">
                <a:solidFill>
                  <a:schemeClr val="accent6">
                    <a:lumMod val="75000"/>
                  </a:schemeClr>
                </a:solidFill>
                <a:latin typeface="Arial" pitchFamily="34" charset="0"/>
                <a:cs typeface="Arial" pitchFamily="34" charset="0"/>
              </a:rPr>
              <a:t>Preocupación – ocupación.</a:t>
            </a:r>
            <a:endParaRPr lang="es-ES_tradnl" sz="1600" b="1" dirty="0">
              <a:solidFill>
                <a:schemeClr val="accent6">
                  <a:lumMod val="75000"/>
                </a:schemeClr>
              </a:solidFill>
              <a:latin typeface="Arial" pitchFamily="34" charset="0"/>
              <a:cs typeface="Arial" pitchFamily="34" charset="0"/>
            </a:endParaRPr>
          </a:p>
        </p:txBody>
      </p:sp>
      <p:sp>
        <p:nvSpPr>
          <p:cNvPr id="10" name="9 Rectángulo"/>
          <p:cNvSpPr/>
          <p:nvPr/>
        </p:nvSpPr>
        <p:spPr>
          <a:xfrm>
            <a:off x="323528" y="548680"/>
            <a:ext cx="4427984" cy="2825388"/>
          </a:xfrm>
          <a:prstGeom prst="rect">
            <a:avLst/>
          </a:prstGeom>
        </p:spPr>
        <p:txBody>
          <a:bodyPr wrap="square">
            <a:spAutoFit/>
          </a:bodyPr>
          <a:lstStyle/>
          <a:p>
            <a:pPr marL="342900" indent="-342900">
              <a:spcBef>
                <a:spcPct val="20000"/>
              </a:spcBef>
            </a:pPr>
            <a:r>
              <a:rPr lang="es-ES_tradnl" sz="1600" b="1" dirty="0" smtClean="0">
                <a:solidFill>
                  <a:srgbClr val="7030A0"/>
                </a:solidFill>
                <a:latin typeface="Arial" pitchFamily="34" charset="0"/>
                <a:cs typeface="Arial" pitchFamily="34" charset="0"/>
              </a:rPr>
              <a:t>Desde el </a:t>
            </a:r>
            <a:r>
              <a:rPr lang="es-ES_tradnl" sz="2400" b="1" dirty="0" smtClean="0">
                <a:solidFill>
                  <a:srgbClr val="7030A0"/>
                </a:solidFill>
                <a:latin typeface="Arial" pitchFamily="34" charset="0"/>
                <a:cs typeface="Arial" pitchFamily="34" charset="0"/>
              </a:rPr>
              <a:t>pensamiento...</a:t>
            </a:r>
          </a:p>
          <a:p>
            <a:pPr marL="342900" indent="-342900">
              <a:spcBef>
                <a:spcPct val="20000"/>
              </a:spcBef>
            </a:pPr>
            <a:endParaRPr lang="es-ES_tradnl" sz="1600" b="1" dirty="0" smtClean="0">
              <a:solidFill>
                <a:srgbClr val="7030A0"/>
              </a:solidFill>
              <a:latin typeface="Arial" pitchFamily="34" charset="0"/>
              <a:cs typeface="Arial" pitchFamily="34" charset="0"/>
            </a:endParaRP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Tomando distancia de mis pensamientos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Nuevas interpretaciones de los hechos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Revisando las historias que me cuento</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Fundamentando valoraciones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Parar la mente</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Distorsiones cognitivas</a:t>
            </a:r>
          </a:p>
          <a:p>
            <a:pPr marL="342900" indent="-342900">
              <a:spcBef>
                <a:spcPct val="20000"/>
              </a:spcBef>
              <a:buClr>
                <a:schemeClr val="bg2"/>
              </a:buClr>
              <a:buSzPct val="75000"/>
            </a:pPr>
            <a:r>
              <a:rPr lang="es-ES_tradnl" sz="1600" b="1" dirty="0" smtClean="0">
                <a:solidFill>
                  <a:srgbClr val="7030A0"/>
                </a:solidFill>
                <a:latin typeface="Arial" pitchFamily="34" charset="0"/>
                <a:cs typeface="Arial" pitchFamily="34" charset="0"/>
              </a:rPr>
              <a:t>Expectativas- Realidad</a:t>
            </a:r>
          </a:p>
        </p:txBody>
      </p:sp>
      <p:pic>
        <p:nvPicPr>
          <p:cNvPr id="15" name="Picture 10" descr="Resultado de imagen de actuar"/>
          <p:cNvPicPr>
            <a:picLocks noChangeAspect="1" noChangeArrowheads="1"/>
          </p:cNvPicPr>
          <p:nvPr/>
        </p:nvPicPr>
        <p:blipFill>
          <a:blip r:embed="rId2" cstate="print"/>
          <a:srcRect/>
          <a:stretch>
            <a:fillRect/>
          </a:stretch>
        </p:blipFill>
        <p:spPr bwMode="auto">
          <a:xfrm>
            <a:off x="5508104" y="3717032"/>
            <a:ext cx="1008112" cy="1198969"/>
          </a:xfrm>
          <a:prstGeom prst="rect">
            <a:avLst/>
          </a:prstGeom>
          <a:noFill/>
        </p:spPr>
      </p:pic>
      <p:pic>
        <p:nvPicPr>
          <p:cNvPr id="16" name="Picture 12" descr="Resultado de imagen de bocadillo pensar"/>
          <p:cNvPicPr>
            <a:picLocks noChangeAspect="1" noChangeArrowheads="1"/>
          </p:cNvPicPr>
          <p:nvPr/>
        </p:nvPicPr>
        <p:blipFill>
          <a:blip r:embed="rId3" cstate="print"/>
          <a:srcRect/>
          <a:stretch>
            <a:fillRect/>
          </a:stretch>
        </p:blipFill>
        <p:spPr bwMode="auto">
          <a:xfrm>
            <a:off x="3347864" y="332656"/>
            <a:ext cx="864096" cy="815466"/>
          </a:xfrm>
          <a:prstGeom prst="rect">
            <a:avLst/>
          </a:prstGeom>
          <a:noFill/>
        </p:spPr>
      </p:pic>
      <p:sp>
        <p:nvSpPr>
          <p:cNvPr id="18" name="17 Rectángulo redondeado"/>
          <p:cNvSpPr/>
          <p:nvPr/>
        </p:nvSpPr>
        <p:spPr>
          <a:xfrm>
            <a:off x="2555776" y="3545632"/>
            <a:ext cx="4355976" cy="2907704"/>
          </a:xfrm>
          <a:prstGeom prst="round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820" name="Picture 4" descr="Resultado de imagen de emoticones para colorear"/>
          <p:cNvPicPr>
            <a:picLocks noChangeAspect="1" noChangeArrowheads="1"/>
          </p:cNvPicPr>
          <p:nvPr/>
        </p:nvPicPr>
        <p:blipFill>
          <a:blip r:embed="rId4" cstate="print"/>
          <a:srcRect/>
          <a:stretch>
            <a:fillRect/>
          </a:stretch>
        </p:blipFill>
        <p:spPr bwMode="auto">
          <a:xfrm>
            <a:off x="7524328" y="476672"/>
            <a:ext cx="1152128" cy="815707"/>
          </a:xfrm>
          <a:prstGeom prst="rect">
            <a:avLst/>
          </a:prstGeom>
          <a:noFill/>
        </p:spPr>
      </p:pic>
      <p:pic>
        <p:nvPicPr>
          <p:cNvPr id="13" name="Imagen 12"/>
          <p:cNvPicPr>
            <a:picLocks noChangeAspect="1"/>
          </p:cNvPicPr>
          <p:nvPr/>
        </p:nvPicPr>
        <p:blipFill>
          <a:blip r:embed="rId5" cstate="print"/>
          <a:stretch>
            <a:fillRect/>
          </a:stretch>
        </p:blipFill>
        <p:spPr>
          <a:xfrm>
            <a:off x="395536" y="4077072"/>
            <a:ext cx="1728192" cy="1609358"/>
          </a:xfrm>
          <a:prstGeom prst="rect">
            <a:avLst/>
          </a:prstGeom>
        </p:spPr>
      </p:pic>
      <p:sp>
        <p:nvSpPr>
          <p:cNvPr id="1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smtClean="0">
                <a:solidFill>
                  <a:schemeClr val="bg1"/>
                </a:solidFill>
              </a:rPr>
              <a:t>www.sacanell.net</a:t>
            </a:r>
            <a:r>
              <a:rPr lang="es-ES" dirty="0" smtClean="0">
                <a:solidFill>
                  <a:schemeClr val="bg1"/>
                </a:solidFill>
              </a:rPr>
              <a:t>                                                                                  www.ainhoabergua.com</a:t>
            </a:r>
            <a:endParaRPr lang="es-ES" dirty="0">
              <a:solidFill>
                <a:schemeClr val="bg1"/>
              </a:solidFill>
            </a:endParaRPr>
          </a:p>
        </p:txBody>
      </p:sp>
    </p:spTree>
    <p:extLst>
      <p:ext uri="{BB962C8B-B14F-4D97-AF65-F5344CB8AC3E}">
        <p14:creationId xmlns:p14="http://schemas.microsoft.com/office/powerpoint/2010/main" val="27250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4098" grpId="0"/>
      <p:bldP spid="8" grpId="0"/>
      <p:bldP spid="9" grpId="0"/>
      <p:bldP spid="10"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6" name="AutoShape 2" descr="Resultado de imagen de autorregulación emocion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0" name="9 CuadroTexto"/>
          <p:cNvSpPr txBox="1"/>
          <p:nvPr/>
        </p:nvSpPr>
        <p:spPr>
          <a:xfrm>
            <a:off x="683568" y="332656"/>
            <a:ext cx="5112568" cy="646331"/>
          </a:xfrm>
          <a:prstGeom prst="rect">
            <a:avLst/>
          </a:prstGeom>
          <a:noFill/>
        </p:spPr>
        <p:txBody>
          <a:bodyPr wrap="square" rtlCol="0">
            <a:spAutoFit/>
          </a:bodyPr>
          <a:lstStyle/>
          <a:p>
            <a:r>
              <a:rPr lang="es-ES" sz="3600" dirty="0" smtClean="0">
                <a:solidFill>
                  <a:schemeClr val="accent1">
                    <a:lumMod val="75000"/>
                  </a:schemeClr>
                </a:solidFill>
                <a:latin typeface="Comic Sans MS" pitchFamily="66" charset="0"/>
              </a:rPr>
              <a:t>Inteligencia emocional</a:t>
            </a:r>
            <a:endParaRPr lang="es-ES" sz="3600" dirty="0">
              <a:solidFill>
                <a:schemeClr val="accent1">
                  <a:lumMod val="75000"/>
                </a:schemeClr>
              </a:solidFill>
              <a:latin typeface="Comic Sans MS" pitchFamily="66" charset="0"/>
            </a:endParaRPr>
          </a:p>
        </p:txBody>
      </p:sp>
      <p:sp>
        <p:nvSpPr>
          <p:cNvPr id="7" name="6 CuadroTexto"/>
          <p:cNvSpPr txBox="1"/>
          <p:nvPr/>
        </p:nvSpPr>
        <p:spPr>
          <a:xfrm>
            <a:off x="755576" y="4005064"/>
            <a:ext cx="7452320" cy="1815882"/>
          </a:xfrm>
          <a:prstGeom prst="rect">
            <a:avLst/>
          </a:prstGeom>
          <a:noFill/>
        </p:spPr>
        <p:txBody>
          <a:bodyPr wrap="square" rtlCol="0">
            <a:spAutoFit/>
          </a:bodyPr>
          <a:lstStyle/>
          <a:p>
            <a:pPr algn="just"/>
            <a:r>
              <a:rPr lang="es-ES" sz="2800" dirty="0" smtClean="0">
                <a:solidFill>
                  <a:schemeClr val="accent1">
                    <a:lumMod val="75000"/>
                  </a:schemeClr>
                </a:solidFill>
                <a:latin typeface="Comic Sans MS" pitchFamily="66" charset="0"/>
              </a:rPr>
              <a:t>La capacidad que tiene una persona de manejar, entender, seleccionar y trabajar sus emociones y las de los demás con eficiencia y generando resultados positivos.</a:t>
            </a:r>
            <a:endParaRPr lang="es-ES" sz="2800" dirty="0">
              <a:solidFill>
                <a:schemeClr val="accent1">
                  <a:lumMod val="75000"/>
                </a:schemeClr>
              </a:solidFill>
              <a:latin typeface="Comic Sans MS" pitchFamily="66" charset="0"/>
            </a:endParaRPr>
          </a:p>
        </p:txBody>
      </p:sp>
      <p:sp>
        <p:nvSpPr>
          <p:cNvPr id="50178" name="AutoShape 2" descr="Resultado de imagen de inteligencia emocion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0180" name="Picture 4" descr="Resultado de imagen de inteligencia emocional"/>
          <p:cNvPicPr>
            <a:picLocks noChangeAspect="1" noChangeArrowheads="1"/>
          </p:cNvPicPr>
          <p:nvPr/>
        </p:nvPicPr>
        <p:blipFill>
          <a:blip r:embed="rId3" cstate="print"/>
          <a:srcRect/>
          <a:stretch>
            <a:fillRect/>
          </a:stretch>
        </p:blipFill>
        <p:spPr bwMode="auto">
          <a:xfrm>
            <a:off x="2483768" y="1412776"/>
            <a:ext cx="3528392" cy="2239654"/>
          </a:xfrm>
          <a:prstGeom prst="rect">
            <a:avLst/>
          </a:prstGeom>
          <a:noFill/>
        </p:spPr>
      </p:pic>
      <p:sp>
        <p:nvSpPr>
          <p:cNvPr id="9" name="8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Resultado de imagen de autoconocimient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21506" name="AutoShape 2" descr="Resultado de imagen de autorregulación emociona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8130" name="Picture 2" descr="http://www.re-inventarse.com/wp-content/uploads/2013/05/inteligencia-emocional1.jpg"/>
          <p:cNvPicPr>
            <a:picLocks noChangeAspect="1" noChangeArrowheads="1"/>
          </p:cNvPicPr>
          <p:nvPr/>
        </p:nvPicPr>
        <p:blipFill>
          <a:blip r:embed="rId3" cstate="print"/>
          <a:srcRect/>
          <a:stretch>
            <a:fillRect/>
          </a:stretch>
        </p:blipFill>
        <p:spPr bwMode="auto">
          <a:xfrm>
            <a:off x="491548" y="1052736"/>
            <a:ext cx="7392820" cy="5544616"/>
          </a:xfrm>
          <a:prstGeom prst="rect">
            <a:avLst/>
          </a:prstGeom>
          <a:noFill/>
        </p:spPr>
      </p:pic>
      <p:sp>
        <p:nvSpPr>
          <p:cNvPr id="10" name="9 CuadroTexto"/>
          <p:cNvSpPr txBox="1"/>
          <p:nvPr/>
        </p:nvSpPr>
        <p:spPr>
          <a:xfrm>
            <a:off x="1907704" y="476672"/>
            <a:ext cx="5112568" cy="646331"/>
          </a:xfrm>
          <a:prstGeom prst="rect">
            <a:avLst/>
          </a:prstGeom>
          <a:noFill/>
        </p:spPr>
        <p:txBody>
          <a:bodyPr wrap="square" rtlCol="0">
            <a:spAutoFit/>
          </a:bodyPr>
          <a:lstStyle/>
          <a:p>
            <a:r>
              <a:rPr lang="es-ES" sz="3600" dirty="0" smtClean="0">
                <a:solidFill>
                  <a:schemeClr val="accent1">
                    <a:lumMod val="75000"/>
                  </a:schemeClr>
                </a:solidFill>
                <a:latin typeface="Comic Sans MS" pitchFamily="66" charset="0"/>
              </a:rPr>
              <a:t>Inteligencia emocional</a:t>
            </a:r>
            <a:endParaRPr lang="es-ES" sz="3600" dirty="0">
              <a:solidFill>
                <a:schemeClr val="accent1">
                  <a:lumMod val="75000"/>
                </a:schemeClr>
              </a:solidFill>
              <a:latin typeface="Comic Sans MS" pitchFamily="66" charset="0"/>
            </a:endParaRPr>
          </a:p>
        </p:txBody>
      </p:sp>
      <p:sp>
        <p:nvSpPr>
          <p:cNvPr id="7" name="6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3892480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
        <p:nvSpPr>
          <p:cNvPr id="4" name="Elipse 3"/>
          <p:cNvSpPr/>
          <p:nvPr/>
        </p:nvSpPr>
        <p:spPr>
          <a:xfrm>
            <a:off x="3779912" y="2708920"/>
            <a:ext cx="1656184" cy="136815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sz="1600" b="1" dirty="0" smtClean="0"/>
              <a:t>Inteligencia emocional</a:t>
            </a:r>
            <a:endParaRPr lang="es-ES" sz="1600" b="1" dirty="0"/>
          </a:p>
        </p:txBody>
      </p:sp>
      <p:sp>
        <p:nvSpPr>
          <p:cNvPr id="5" name="Elipse 4"/>
          <p:cNvSpPr/>
          <p:nvPr/>
        </p:nvSpPr>
        <p:spPr>
          <a:xfrm>
            <a:off x="5652120" y="4437112"/>
            <a:ext cx="1368152" cy="12241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1200" b="1" dirty="0" smtClean="0"/>
              <a:t>Habilidades sociales</a:t>
            </a:r>
            <a:endParaRPr lang="es-ES" sz="1200" b="1" dirty="0"/>
          </a:p>
        </p:txBody>
      </p:sp>
      <p:sp>
        <p:nvSpPr>
          <p:cNvPr id="6" name="Elipse 5"/>
          <p:cNvSpPr/>
          <p:nvPr/>
        </p:nvSpPr>
        <p:spPr>
          <a:xfrm>
            <a:off x="2267744" y="4437112"/>
            <a:ext cx="1296144" cy="115212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200" b="1" dirty="0" smtClean="0"/>
              <a:t>Empatía</a:t>
            </a:r>
            <a:endParaRPr lang="es-ES" sz="1200" b="1" dirty="0"/>
          </a:p>
        </p:txBody>
      </p:sp>
      <p:sp>
        <p:nvSpPr>
          <p:cNvPr id="7" name="Elipse 6"/>
          <p:cNvSpPr/>
          <p:nvPr/>
        </p:nvSpPr>
        <p:spPr>
          <a:xfrm>
            <a:off x="6300192" y="1916832"/>
            <a:ext cx="1296144" cy="115212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200" b="1" dirty="0" smtClean="0"/>
              <a:t>Auto motivación</a:t>
            </a:r>
            <a:endParaRPr lang="es-ES" sz="1200" b="1" dirty="0"/>
          </a:p>
        </p:txBody>
      </p:sp>
      <p:sp>
        <p:nvSpPr>
          <p:cNvPr id="8" name="Elipse 7"/>
          <p:cNvSpPr/>
          <p:nvPr/>
        </p:nvSpPr>
        <p:spPr>
          <a:xfrm>
            <a:off x="3851920" y="908720"/>
            <a:ext cx="1296144" cy="1152128"/>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S" sz="1200" b="1" dirty="0" smtClean="0"/>
              <a:t>Auto regulación</a:t>
            </a:r>
            <a:endParaRPr lang="es-ES" sz="1200" b="1" dirty="0"/>
          </a:p>
        </p:txBody>
      </p:sp>
      <p:sp>
        <p:nvSpPr>
          <p:cNvPr id="9" name="Elipse 8"/>
          <p:cNvSpPr/>
          <p:nvPr/>
        </p:nvSpPr>
        <p:spPr>
          <a:xfrm>
            <a:off x="1547664" y="1988840"/>
            <a:ext cx="1296144" cy="115212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200" b="1" dirty="0" smtClean="0"/>
              <a:t>Auto conciencia</a:t>
            </a:r>
            <a:endParaRPr lang="es-ES" sz="1200" b="1" dirty="0"/>
          </a:p>
        </p:txBody>
      </p:sp>
      <p:sp>
        <p:nvSpPr>
          <p:cNvPr id="10" name="CuadroTexto 9"/>
          <p:cNvSpPr txBox="1"/>
          <p:nvPr/>
        </p:nvSpPr>
        <p:spPr>
          <a:xfrm>
            <a:off x="539552" y="1556792"/>
            <a:ext cx="1656184" cy="276999"/>
          </a:xfrm>
          <a:prstGeom prst="rect">
            <a:avLst/>
          </a:prstGeom>
          <a:noFill/>
        </p:spPr>
        <p:txBody>
          <a:bodyPr wrap="square" rtlCol="0">
            <a:spAutoFit/>
          </a:bodyPr>
          <a:lstStyle/>
          <a:p>
            <a:r>
              <a:rPr lang="es-ES" sz="1200" dirty="0" smtClean="0"/>
              <a:t>Conciencia emocional</a:t>
            </a:r>
            <a:endParaRPr lang="es-ES" sz="1200" dirty="0"/>
          </a:p>
        </p:txBody>
      </p:sp>
      <p:sp>
        <p:nvSpPr>
          <p:cNvPr id="11" name="CuadroTexto 10"/>
          <p:cNvSpPr txBox="1"/>
          <p:nvPr/>
        </p:nvSpPr>
        <p:spPr>
          <a:xfrm>
            <a:off x="179512" y="2276872"/>
            <a:ext cx="1008112" cy="461665"/>
          </a:xfrm>
          <a:prstGeom prst="rect">
            <a:avLst/>
          </a:prstGeom>
          <a:noFill/>
        </p:spPr>
        <p:txBody>
          <a:bodyPr wrap="square" rtlCol="0">
            <a:spAutoFit/>
          </a:bodyPr>
          <a:lstStyle/>
          <a:p>
            <a:r>
              <a:rPr lang="es-ES" sz="1200" dirty="0" smtClean="0"/>
              <a:t>Confianza en uno mismo</a:t>
            </a:r>
            <a:endParaRPr lang="es-ES" sz="1200" dirty="0"/>
          </a:p>
        </p:txBody>
      </p:sp>
      <p:sp>
        <p:nvSpPr>
          <p:cNvPr id="12" name="CuadroTexto 11"/>
          <p:cNvSpPr txBox="1"/>
          <p:nvPr/>
        </p:nvSpPr>
        <p:spPr>
          <a:xfrm>
            <a:off x="467544" y="3212976"/>
            <a:ext cx="1656184" cy="461665"/>
          </a:xfrm>
          <a:prstGeom prst="rect">
            <a:avLst/>
          </a:prstGeom>
          <a:noFill/>
        </p:spPr>
        <p:txBody>
          <a:bodyPr wrap="square" rtlCol="0">
            <a:spAutoFit/>
          </a:bodyPr>
          <a:lstStyle/>
          <a:p>
            <a:r>
              <a:rPr lang="es-ES" sz="1200" dirty="0" smtClean="0"/>
              <a:t>Valoración (fortalezas y debilidades</a:t>
            </a:r>
            <a:endParaRPr lang="es-ES" sz="1200" dirty="0"/>
          </a:p>
        </p:txBody>
      </p:sp>
      <p:cxnSp>
        <p:nvCxnSpPr>
          <p:cNvPr id="14" name="Conector recto 13"/>
          <p:cNvCxnSpPr>
            <a:stCxn id="9" idx="1"/>
            <a:endCxn id="10" idx="2"/>
          </p:cNvCxnSpPr>
          <p:nvPr/>
        </p:nvCxnSpPr>
        <p:spPr>
          <a:xfrm flipH="1" flipV="1">
            <a:off x="1367644" y="1833791"/>
            <a:ext cx="369836" cy="323774"/>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Conector recto 16"/>
          <p:cNvCxnSpPr>
            <a:stCxn id="11" idx="3"/>
            <a:endCxn id="9" idx="2"/>
          </p:cNvCxnSpPr>
          <p:nvPr/>
        </p:nvCxnSpPr>
        <p:spPr>
          <a:xfrm>
            <a:off x="1187624" y="2507705"/>
            <a:ext cx="360040" cy="571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ector recto 21"/>
          <p:cNvCxnSpPr>
            <a:stCxn id="9" idx="3"/>
            <a:endCxn id="12" idx="0"/>
          </p:cNvCxnSpPr>
          <p:nvPr/>
        </p:nvCxnSpPr>
        <p:spPr>
          <a:xfrm flipH="1">
            <a:off x="1295636" y="2972243"/>
            <a:ext cx="441844" cy="240733"/>
          </a:xfrm>
          <a:prstGeom prst="line">
            <a:avLst/>
          </a:prstGeom>
        </p:spPr>
        <p:style>
          <a:lnRef idx="2">
            <a:schemeClr val="accent1"/>
          </a:lnRef>
          <a:fillRef idx="0">
            <a:schemeClr val="accent1"/>
          </a:fillRef>
          <a:effectRef idx="1">
            <a:schemeClr val="accent1"/>
          </a:effectRef>
          <a:fontRef idx="minor">
            <a:schemeClr val="tx1"/>
          </a:fontRef>
        </p:style>
      </p:cxnSp>
      <p:sp>
        <p:nvSpPr>
          <p:cNvPr id="23" name="CuadroTexto 22"/>
          <p:cNvSpPr txBox="1"/>
          <p:nvPr/>
        </p:nvSpPr>
        <p:spPr>
          <a:xfrm>
            <a:off x="5436096" y="836713"/>
            <a:ext cx="1080120" cy="276999"/>
          </a:xfrm>
          <a:prstGeom prst="rect">
            <a:avLst/>
          </a:prstGeom>
          <a:noFill/>
        </p:spPr>
        <p:txBody>
          <a:bodyPr wrap="square" rtlCol="0">
            <a:spAutoFit/>
          </a:bodyPr>
          <a:lstStyle/>
          <a:p>
            <a:r>
              <a:rPr lang="es-ES" sz="1200" dirty="0" smtClean="0"/>
              <a:t>Integridad</a:t>
            </a:r>
            <a:endParaRPr lang="es-ES" sz="1200" dirty="0"/>
          </a:p>
        </p:txBody>
      </p:sp>
      <p:sp>
        <p:nvSpPr>
          <p:cNvPr id="24" name="CuadroTexto 23"/>
          <p:cNvSpPr txBox="1"/>
          <p:nvPr/>
        </p:nvSpPr>
        <p:spPr>
          <a:xfrm>
            <a:off x="2555776" y="1124744"/>
            <a:ext cx="936104" cy="288032"/>
          </a:xfrm>
          <a:prstGeom prst="rect">
            <a:avLst/>
          </a:prstGeom>
          <a:noFill/>
        </p:spPr>
        <p:txBody>
          <a:bodyPr wrap="square" rtlCol="0">
            <a:spAutoFit/>
          </a:bodyPr>
          <a:lstStyle/>
          <a:p>
            <a:r>
              <a:rPr lang="es-ES" sz="1200" dirty="0" smtClean="0"/>
              <a:t>Innovación</a:t>
            </a:r>
            <a:endParaRPr lang="es-ES" sz="1200" dirty="0"/>
          </a:p>
        </p:txBody>
      </p:sp>
      <p:sp>
        <p:nvSpPr>
          <p:cNvPr id="25" name="CuadroTexto 24"/>
          <p:cNvSpPr txBox="1"/>
          <p:nvPr/>
        </p:nvSpPr>
        <p:spPr>
          <a:xfrm>
            <a:off x="4427984" y="332656"/>
            <a:ext cx="1008112" cy="288032"/>
          </a:xfrm>
          <a:prstGeom prst="rect">
            <a:avLst/>
          </a:prstGeom>
          <a:noFill/>
        </p:spPr>
        <p:txBody>
          <a:bodyPr wrap="square" rtlCol="0">
            <a:spAutoFit/>
          </a:bodyPr>
          <a:lstStyle/>
          <a:p>
            <a:pPr algn="ctr"/>
            <a:r>
              <a:rPr lang="es-ES" sz="1200" dirty="0" smtClean="0"/>
              <a:t>Auto control</a:t>
            </a:r>
            <a:endParaRPr lang="es-ES" sz="1200" dirty="0"/>
          </a:p>
        </p:txBody>
      </p:sp>
      <p:sp>
        <p:nvSpPr>
          <p:cNvPr id="26" name="CuadroTexto 25"/>
          <p:cNvSpPr txBox="1"/>
          <p:nvPr/>
        </p:nvSpPr>
        <p:spPr>
          <a:xfrm>
            <a:off x="3131840" y="476672"/>
            <a:ext cx="1080120" cy="288032"/>
          </a:xfrm>
          <a:prstGeom prst="rect">
            <a:avLst/>
          </a:prstGeom>
          <a:noFill/>
        </p:spPr>
        <p:txBody>
          <a:bodyPr wrap="square" rtlCol="0">
            <a:spAutoFit/>
          </a:bodyPr>
          <a:lstStyle/>
          <a:p>
            <a:r>
              <a:rPr lang="es-ES" sz="1200" dirty="0" smtClean="0"/>
              <a:t>Adaptabilidad</a:t>
            </a:r>
            <a:endParaRPr lang="es-ES" sz="1200" dirty="0"/>
          </a:p>
        </p:txBody>
      </p:sp>
      <p:cxnSp>
        <p:nvCxnSpPr>
          <p:cNvPr id="28" name="Conector recto 27"/>
          <p:cNvCxnSpPr>
            <a:endCxn id="25" idx="2"/>
          </p:cNvCxnSpPr>
          <p:nvPr/>
        </p:nvCxnSpPr>
        <p:spPr>
          <a:xfrm flipV="1">
            <a:off x="4716016" y="620688"/>
            <a:ext cx="216024"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ector recto 30"/>
          <p:cNvCxnSpPr>
            <a:stCxn id="26" idx="2"/>
            <a:endCxn id="8" idx="1"/>
          </p:cNvCxnSpPr>
          <p:nvPr/>
        </p:nvCxnSpPr>
        <p:spPr>
          <a:xfrm>
            <a:off x="3671900" y="764704"/>
            <a:ext cx="369836" cy="312741"/>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p:cNvCxnSpPr>
            <a:stCxn id="23" idx="1"/>
          </p:cNvCxnSpPr>
          <p:nvPr/>
        </p:nvCxnSpPr>
        <p:spPr>
          <a:xfrm flipH="1">
            <a:off x="5004048" y="975213"/>
            <a:ext cx="432048" cy="149531"/>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Conector recto 34"/>
          <p:cNvCxnSpPr>
            <a:endCxn id="24" idx="3"/>
          </p:cNvCxnSpPr>
          <p:nvPr/>
        </p:nvCxnSpPr>
        <p:spPr>
          <a:xfrm flipH="1" flipV="1">
            <a:off x="3491880" y="1268760"/>
            <a:ext cx="360040" cy="72008"/>
          </a:xfrm>
          <a:prstGeom prst="line">
            <a:avLst/>
          </a:prstGeom>
        </p:spPr>
        <p:style>
          <a:lnRef idx="2">
            <a:schemeClr val="accent1"/>
          </a:lnRef>
          <a:fillRef idx="0">
            <a:schemeClr val="accent1"/>
          </a:fillRef>
          <a:effectRef idx="1">
            <a:schemeClr val="accent1"/>
          </a:effectRef>
          <a:fontRef idx="minor">
            <a:schemeClr val="tx1"/>
          </a:fontRef>
        </p:style>
      </p:cxnSp>
      <p:sp>
        <p:nvSpPr>
          <p:cNvPr id="39" name="CuadroTexto 38"/>
          <p:cNvSpPr txBox="1"/>
          <p:nvPr/>
        </p:nvSpPr>
        <p:spPr>
          <a:xfrm>
            <a:off x="7380312" y="3212976"/>
            <a:ext cx="936104" cy="288032"/>
          </a:xfrm>
          <a:prstGeom prst="rect">
            <a:avLst/>
          </a:prstGeom>
          <a:noFill/>
        </p:spPr>
        <p:txBody>
          <a:bodyPr wrap="square" rtlCol="0">
            <a:spAutoFit/>
          </a:bodyPr>
          <a:lstStyle/>
          <a:p>
            <a:pPr algn="ctr"/>
            <a:r>
              <a:rPr lang="es-ES" sz="1200" dirty="0" smtClean="0"/>
              <a:t>Iniciativa</a:t>
            </a:r>
            <a:endParaRPr lang="es-ES" sz="1200" dirty="0"/>
          </a:p>
        </p:txBody>
      </p:sp>
      <p:sp>
        <p:nvSpPr>
          <p:cNvPr id="40" name="CuadroTexto 39"/>
          <p:cNvSpPr txBox="1"/>
          <p:nvPr/>
        </p:nvSpPr>
        <p:spPr>
          <a:xfrm>
            <a:off x="7956376" y="2420888"/>
            <a:ext cx="936104" cy="288032"/>
          </a:xfrm>
          <a:prstGeom prst="rect">
            <a:avLst/>
          </a:prstGeom>
          <a:noFill/>
        </p:spPr>
        <p:txBody>
          <a:bodyPr wrap="square" rtlCol="0">
            <a:spAutoFit/>
          </a:bodyPr>
          <a:lstStyle/>
          <a:p>
            <a:r>
              <a:rPr lang="es-ES" sz="1200" dirty="0" smtClean="0"/>
              <a:t>Logro</a:t>
            </a:r>
            <a:endParaRPr lang="es-ES" sz="1200" dirty="0"/>
          </a:p>
        </p:txBody>
      </p:sp>
      <p:sp>
        <p:nvSpPr>
          <p:cNvPr id="41" name="CuadroTexto 40"/>
          <p:cNvSpPr txBox="1"/>
          <p:nvPr/>
        </p:nvSpPr>
        <p:spPr>
          <a:xfrm>
            <a:off x="7812360" y="1772816"/>
            <a:ext cx="936104" cy="288032"/>
          </a:xfrm>
          <a:prstGeom prst="rect">
            <a:avLst/>
          </a:prstGeom>
          <a:noFill/>
        </p:spPr>
        <p:txBody>
          <a:bodyPr wrap="square" rtlCol="0">
            <a:spAutoFit/>
          </a:bodyPr>
          <a:lstStyle/>
          <a:p>
            <a:r>
              <a:rPr lang="es-ES" sz="1200" dirty="0" smtClean="0"/>
              <a:t>Optimismo</a:t>
            </a:r>
            <a:endParaRPr lang="es-ES" sz="1200" dirty="0"/>
          </a:p>
        </p:txBody>
      </p:sp>
      <p:sp>
        <p:nvSpPr>
          <p:cNvPr id="42" name="CuadroTexto 41"/>
          <p:cNvSpPr txBox="1"/>
          <p:nvPr/>
        </p:nvSpPr>
        <p:spPr>
          <a:xfrm>
            <a:off x="6228184" y="1412776"/>
            <a:ext cx="1224136" cy="276999"/>
          </a:xfrm>
          <a:prstGeom prst="rect">
            <a:avLst/>
          </a:prstGeom>
          <a:noFill/>
        </p:spPr>
        <p:txBody>
          <a:bodyPr wrap="square" rtlCol="0">
            <a:spAutoFit/>
          </a:bodyPr>
          <a:lstStyle/>
          <a:p>
            <a:pPr algn="ctr"/>
            <a:r>
              <a:rPr lang="es-ES" sz="1200" dirty="0" smtClean="0"/>
              <a:t>Compromiso</a:t>
            </a:r>
            <a:endParaRPr lang="es-ES" sz="1200" dirty="0"/>
          </a:p>
        </p:txBody>
      </p:sp>
      <p:cxnSp>
        <p:nvCxnSpPr>
          <p:cNvPr id="44" name="Conector recto 43"/>
          <p:cNvCxnSpPr>
            <a:stCxn id="7" idx="0"/>
            <a:endCxn id="42" idx="2"/>
          </p:cNvCxnSpPr>
          <p:nvPr/>
        </p:nvCxnSpPr>
        <p:spPr>
          <a:xfrm flipH="1" flipV="1">
            <a:off x="6840252" y="1689775"/>
            <a:ext cx="108012" cy="2270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Conector recto 49"/>
          <p:cNvCxnSpPr>
            <a:stCxn id="7" idx="7"/>
            <a:endCxn id="41" idx="1"/>
          </p:cNvCxnSpPr>
          <p:nvPr/>
        </p:nvCxnSpPr>
        <p:spPr>
          <a:xfrm flipV="1">
            <a:off x="7406520" y="1916832"/>
            <a:ext cx="405840" cy="168725"/>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Conector recto 52"/>
          <p:cNvCxnSpPr>
            <a:stCxn id="7" idx="6"/>
            <a:endCxn id="40" idx="1"/>
          </p:cNvCxnSpPr>
          <p:nvPr/>
        </p:nvCxnSpPr>
        <p:spPr>
          <a:xfrm>
            <a:off x="7596336" y="2492896"/>
            <a:ext cx="360040" cy="72008"/>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Conector recto 56"/>
          <p:cNvCxnSpPr>
            <a:stCxn id="7" idx="5"/>
            <a:endCxn id="39" idx="0"/>
          </p:cNvCxnSpPr>
          <p:nvPr/>
        </p:nvCxnSpPr>
        <p:spPr>
          <a:xfrm>
            <a:off x="7406520" y="2900235"/>
            <a:ext cx="441844" cy="312741"/>
          </a:xfrm>
          <a:prstGeom prst="line">
            <a:avLst/>
          </a:prstGeom>
        </p:spPr>
        <p:style>
          <a:lnRef idx="2">
            <a:schemeClr val="accent1"/>
          </a:lnRef>
          <a:fillRef idx="0">
            <a:schemeClr val="accent1"/>
          </a:fillRef>
          <a:effectRef idx="1">
            <a:schemeClr val="accent1"/>
          </a:effectRef>
          <a:fontRef idx="minor">
            <a:schemeClr val="tx1"/>
          </a:fontRef>
        </p:style>
      </p:cxnSp>
      <p:sp>
        <p:nvSpPr>
          <p:cNvPr id="59" name="CuadroTexto 58"/>
          <p:cNvSpPr txBox="1"/>
          <p:nvPr/>
        </p:nvSpPr>
        <p:spPr>
          <a:xfrm>
            <a:off x="7164288" y="4221088"/>
            <a:ext cx="936104" cy="288032"/>
          </a:xfrm>
          <a:prstGeom prst="rect">
            <a:avLst/>
          </a:prstGeom>
          <a:noFill/>
        </p:spPr>
        <p:txBody>
          <a:bodyPr wrap="square" rtlCol="0">
            <a:spAutoFit/>
          </a:bodyPr>
          <a:lstStyle/>
          <a:p>
            <a:pPr algn="ctr"/>
            <a:r>
              <a:rPr lang="es-ES" sz="1200" dirty="0" smtClean="0"/>
              <a:t>Liderazgo</a:t>
            </a:r>
            <a:endParaRPr lang="es-ES" sz="1200" dirty="0"/>
          </a:p>
        </p:txBody>
      </p:sp>
      <p:sp>
        <p:nvSpPr>
          <p:cNvPr id="60" name="CuadroTexto 59"/>
          <p:cNvSpPr txBox="1"/>
          <p:nvPr/>
        </p:nvSpPr>
        <p:spPr>
          <a:xfrm>
            <a:off x="4355976" y="4869160"/>
            <a:ext cx="936104" cy="288032"/>
          </a:xfrm>
          <a:prstGeom prst="rect">
            <a:avLst/>
          </a:prstGeom>
          <a:noFill/>
        </p:spPr>
        <p:txBody>
          <a:bodyPr wrap="square" rtlCol="0">
            <a:spAutoFit/>
          </a:bodyPr>
          <a:lstStyle/>
          <a:p>
            <a:pPr algn="ctr"/>
            <a:r>
              <a:rPr lang="es-ES" sz="1200" dirty="0" smtClean="0"/>
              <a:t>Influencia</a:t>
            </a:r>
            <a:endParaRPr lang="es-ES" sz="1200" dirty="0"/>
          </a:p>
        </p:txBody>
      </p:sp>
      <p:sp>
        <p:nvSpPr>
          <p:cNvPr id="61" name="CuadroTexto 60"/>
          <p:cNvSpPr txBox="1"/>
          <p:nvPr/>
        </p:nvSpPr>
        <p:spPr>
          <a:xfrm>
            <a:off x="7596336" y="4797152"/>
            <a:ext cx="1152128" cy="461665"/>
          </a:xfrm>
          <a:prstGeom prst="rect">
            <a:avLst/>
          </a:prstGeom>
          <a:noFill/>
        </p:spPr>
        <p:txBody>
          <a:bodyPr wrap="square" rtlCol="0">
            <a:spAutoFit/>
          </a:bodyPr>
          <a:lstStyle/>
          <a:p>
            <a:pPr algn="ctr"/>
            <a:r>
              <a:rPr lang="es-ES" sz="1200" dirty="0" smtClean="0"/>
              <a:t>Desarrollo de relaciones</a:t>
            </a:r>
            <a:endParaRPr lang="es-ES" sz="1200" dirty="0"/>
          </a:p>
        </p:txBody>
      </p:sp>
      <p:sp>
        <p:nvSpPr>
          <p:cNvPr id="62" name="CuadroTexto 61"/>
          <p:cNvSpPr txBox="1"/>
          <p:nvPr/>
        </p:nvSpPr>
        <p:spPr>
          <a:xfrm>
            <a:off x="7452320" y="5517232"/>
            <a:ext cx="936104" cy="461665"/>
          </a:xfrm>
          <a:prstGeom prst="rect">
            <a:avLst/>
          </a:prstGeom>
          <a:noFill/>
        </p:spPr>
        <p:txBody>
          <a:bodyPr wrap="square" rtlCol="0">
            <a:spAutoFit/>
          </a:bodyPr>
          <a:lstStyle/>
          <a:p>
            <a:pPr algn="ctr"/>
            <a:r>
              <a:rPr lang="es-ES" sz="1200" dirty="0" smtClean="0"/>
              <a:t>Impulso del cambio</a:t>
            </a:r>
            <a:endParaRPr lang="es-ES" sz="1200" dirty="0"/>
          </a:p>
        </p:txBody>
      </p:sp>
      <p:sp>
        <p:nvSpPr>
          <p:cNvPr id="63" name="CuadroTexto 62"/>
          <p:cNvSpPr txBox="1"/>
          <p:nvPr/>
        </p:nvSpPr>
        <p:spPr>
          <a:xfrm>
            <a:off x="6228184" y="6021288"/>
            <a:ext cx="1152128" cy="461665"/>
          </a:xfrm>
          <a:prstGeom prst="rect">
            <a:avLst/>
          </a:prstGeom>
          <a:noFill/>
        </p:spPr>
        <p:txBody>
          <a:bodyPr wrap="square" rtlCol="0">
            <a:spAutoFit/>
          </a:bodyPr>
          <a:lstStyle/>
          <a:p>
            <a:pPr algn="ctr"/>
            <a:r>
              <a:rPr lang="es-ES" sz="1200" dirty="0" smtClean="0"/>
              <a:t>Gestión de conflictos</a:t>
            </a:r>
            <a:endParaRPr lang="es-ES" sz="1200" dirty="0"/>
          </a:p>
        </p:txBody>
      </p:sp>
      <p:sp>
        <p:nvSpPr>
          <p:cNvPr id="64" name="CuadroTexto 63"/>
          <p:cNvSpPr txBox="1"/>
          <p:nvPr/>
        </p:nvSpPr>
        <p:spPr>
          <a:xfrm>
            <a:off x="5148064" y="6021288"/>
            <a:ext cx="1152128" cy="276999"/>
          </a:xfrm>
          <a:prstGeom prst="rect">
            <a:avLst/>
          </a:prstGeom>
          <a:noFill/>
        </p:spPr>
        <p:txBody>
          <a:bodyPr wrap="square" rtlCol="0">
            <a:spAutoFit/>
          </a:bodyPr>
          <a:lstStyle/>
          <a:p>
            <a:pPr algn="ctr"/>
            <a:r>
              <a:rPr lang="es-ES" sz="1200" dirty="0" smtClean="0"/>
              <a:t>Comunicación</a:t>
            </a:r>
            <a:endParaRPr lang="es-ES" sz="1200" dirty="0"/>
          </a:p>
        </p:txBody>
      </p:sp>
      <p:sp>
        <p:nvSpPr>
          <p:cNvPr id="65" name="CuadroTexto 64"/>
          <p:cNvSpPr txBox="1"/>
          <p:nvPr/>
        </p:nvSpPr>
        <p:spPr>
          <a:xfrm>
            <a:off x="4427984" y="5445224"/>
            <a:ext cx="1080120" cy="276999"/>
          </a:xfrm>
          <a:prstGeom prst="rect">
            <a:avLst/>
          </a:prstGeom>
          <a:noFill/>
        </p:spPr>
        <p:txBody>
          <a:bodyPr wrap="square" rtlCol="0">
            <a:spAutoFit/>
          </a:bodyPr>
          <a:lstStyle/>
          <a:p>
            <a:pPr algn="ctr"/>
            <a:r>
              <a:rPr lang="es-ES" sz="1200" dirty="0" smtClean="0"/>
              <a:t>Colaboración</a:t>
            </a:r>
            <a:endParaRPr lang="es-ES" sz="1200" dirty="0"/>
          </a:p>
        </p:txBody>
      </p:sp>
      <p:cxnSp>
        <p:nvCxnSpPr>
          <p:cNvPr id="67" name="Conector recto 66"/>
          <p:cNvCxnSpPr>
            <a:stCxn id="5" idx="7"/>
            <a:endCxn id="59" idx="1"/>
          </p:cNvCxnSpPr>
          <p:nvPr/>
        </p:nvCxnSpPr>
        <p:spPr>
          <a:xfrm flipV="1">
            <a:off x="6819911" y="4365104"/>
            <a:ext cx="344377" cy="251279"/>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Conector recto 68"/>
          <p:cNvCxnSpPr>
            <a:stCxn id="5" idx="6"/>
            <a:endCxn id="61" idx="1"/>
          </p:cNvCxnSpPr>
          <p:nvPr/>
        </p:nvCxnSpPr>
        <p:spPr>
          <a:xfrm flipV="1">
            <a:off x="7020272" y="5027985"/>
            <a:ext cx="576064" cy="21195"/>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Conector recto 71"/>
          <p:cNvCxnSpPr>
            <a:stCxn id="5" idx="5"/>
            <a:endCxn id="62" idx="1"/>
          </p:cNvCxnSpPr>
          <p:nvPr/>
        </p:nvCxnSpPr>
        <p:spPr>
          <a:xfrm>
            <a:off x="6819911" y="5481977"/>
            <a:ext cx="632409" cy="2660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4" name="Conector recto 73"/>
          <p:cNvCxnSpPr>
            <a:endCxn id="63" idx="0"/>
          </p:cNvCxnSpPr>
          <p:nvPr/>
        </p:nvCxnSpPr>
        <p:spPr>
          <a:xfrm>
            <a:off x="6588224" y="5589240"/>
            <a:ext cx="216024"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Conector recto 77"/>
          <p:cNvCxnSpPr>
            <a:endCxn id="64" idx="0"/>
          </p:cNvCxnSpPr>
          <p:nvPr/>
        </p:nvCxnSpPr>
        <p:spPr>
          <a:xfrm flipH="1">
            <a:off x="5724128" y="5589240"/>
            <a:ext cx="36004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Conector recto 83"/>
          <p:cNvCxnSpPr>
            <a:stCxn id="5" idx="3"/>
            <a:endCxn id="65" idx="3"/>
          </p:cNvCxnSpPr>
          <p:nvPr/>
        </p:nvCxnSpPr>
        <p:spPr>
          <a:xfrm flipH="1">
            <a:off x="5508104" y="5481977"/>
            <a:ext cx="344377" cy="101747"/>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Conector recto 85"/>
          <p:cNvCxnSpPr>
            <a:stCxn id="5" idx="2"/>
            <a:endCxn id="60" idx="3"/>
          </p:cNvCxnSpPr>
          <p:nvPr/>
        </p:nvCxnSpPr>
        <p:spPr>
          <a:xfrm flipH="1" flipV="1">
            <a:off x="5292080" y="5013176"/>
            <a:ext cx="360040" cy="36004"/>
          </a:xfrm>
          <a:prstGeom prst="line">
            <a:avLst/>
          </a:prstGeom>
        </p:spPr>
        <p:style>
          <a:lnRef idx="2">
            <a:schemeClr val="accent1"/>
          </a:lnRef>
          <a:fillRef idx="0">
            <a:schemeClr val="accent1"/>
          </a:fillRef>
          <a:effectRef idx="1">
            <a:schemeClr val="accent1"/>
          </a:effectRef>
          <a:fontRef idx="minor">
            <a:schemeClr val="tx1"/>
          </a:fontRef>
        </p:style>
      </p:cxnSp>
      <p:sp>
        <p:nvSpPr>
          <p:cNvPr id="98" name="CuadroTexto 97"/>
          <p:cNvSpPr txBox="1"/>
          <p:nvPr/>
        </p:nvSpPr>
        <p:spPr>
          <a:xfrm>
            <a:off x="2123728" y="3789040"/>
            <a:ext cx="1224136" cy="461665"/>
          </a:xfrm>
          <a:prstGeom prst="rect">
            <a:avLst/>
          </a:prstGeom>
          <a:noFill/>
        </p:spPr>
        <p:txBody>
          <a:bodyPr wrap="square" rtlCol="0">
            <a:spAutoFit/>
          </a:bodyPr>
          <a:lstStyle/>
          <a:p>
            <a:pPr algn="ctr"/>
            <a:r>
              <a:rPr lang="es-ES" sz="1200" dirty="0" smtClean="0"/>
              <a:t>Desarrollo de los demás</a:t>
            </a:r>
            <a:endParaRPr lang="es-ES" sz="1200" dirty="0"/>
          </a:p>
        </p:txBody>
      </p:sp>
      <p:sp>
        <p:nvSpPr>
          <p:cNvPr id="99" name="CuadroTexto 98"/>
          <p:cNvSpPr txBox="1"/>
          <p:nvPr/>
        </p:nvSpPr>
        <p:spPr>
          <a:xfrm>
            <a:off x="539552" y="4293096"/>
            <a:ext cx="1376536" cy="461665"/>
          </a:xfrm>
          <a:prstGeom prst="rect">
            <a:avLst/>
          </a:prstGeom>
          <a:noFill/>
        </p:spPr>
        <p:txBody>
          <a:bodyPr wrap="square" rtlCol="0">
            <a:spAutoFit/>
          </a:bodyPr>
          <a:lstStyle/>
          <a:p>
            <a:pPr algn="ctr"/>
            <a:r>
              <a:rPr lang="es-ES" sz="1200" dirty="0" smtClean="0"/>
              <a:t>Comprensión de los demás</a:t>
            </a:r>
            <a:endParaRPr lang="es-ES" sz="1200" dirty="0"/>
          </a:p>
        </p:txBody>
      </p:sp>
      <p:sp>
        <p:nvSpPr>
          <p:cNvPr id="100" name="CuadroTexto 99"/>
          <p:cNvSpPr txBox="1"/>
          <p:nvPr/>
        </p:nvSpPr>
        <p:spPr>
          <a:xfrm>
            <a:off x="683568" y="4941168"/>
            <a:ext cx="936104" cy="461665"/>
          </a:xfrm>
          <a:prstGeom prst="rect">
            <a:avLst/>
          </a:prstGeom>
          <a:noFill/>
        </p:spPr>
        <p:txBody>
          <a:bodyPr wrap="square" rtlCol="0">
            <a:spAutoFit/>
          </a:bodyPr>
          <a:lstStyle/>
          <a:p>
            <a:pPr algn="ctr"/>
            <a:r>
              <a:rPr lang="es-ES" sz="1200" dirty="0" smtClean="0"/>
              <a:t>Orientación al servicio</a:t>
            </a:r>
            <a:endParaRPr lang="es-ES" sz="1200" dirty="0"/>
          </a:p>
        </p:txBody>
      </p:sp>
      <p:sp>
        <p:nvSpPr>
          <p:cNvPr id="101" name="CuadroTexto 100"/>
          <p:cNvSpPr txBox="1"/>
          <p:nvPr/>
        </p:nvSpPr>
        <p:spPr>
          <a:xfrm>
            <a:off x="1043608" y="5805264"/>
            <a:ext cx="1440160" cy="461665"/>
          </a:xfrm>
          <a:prstGeom prst="rect">
            <a:avLst/>
          </a:prstGeom>
          <a:noFill/>
        </p:spPr>
        <p:txBody>
          <a:bodyPr wrap="square" rtlCol="0">
            <a:spAutoFit/>
          </a:bodyPr>
          <a:lstStyle/>
          <a:p>
            <a:pPr algn="ctr"/>
            <a:r>
              <a:rPr lang="es-ES" sz="1200" dirty="0" smtClean="0"/>
              <a:t>Aprovechamiento de los demás</a:t>
            </a:r>
            <a:endParaRPr lang="es-ES" sz="1200" dirty="0"/>
          </a:p>
        </p:txBody>
      </p:sp>
      <p:sp>
        <p:nvSpPr>
          <p:cNvPr id="102" name="CuadroTexto 101"/>
          <p:cNvSpPr txBox="1"/>
          <p:nvPr/>
        </p:nvSpPr>
        <p:spPr>
          <a:xfrm>
            <a:off x="2483768" y="6021288"/>
            <a:ext cx="1296144" cy="461665"/>
          </a:xfrm>
          <a:prstGeom prst="rect">
            <a:avLst/>
          </a:prstGeom>
          <a:noFill/>
        </p:spPr>
        <p:txBody>
          <a:bodyPr wrap="square" rtlCol="0">
            <a:spAutoFit/>
          </a:bodyPr>
          <a:lstStyle/>
          <a:p>
            <a:pPr algn="ctr"/>
            <a:r>
              <a:rPr lang="es-ES" sz="1200" dirty="0" smtClean="0"/>
              <a:t>Comprensión organizativa</a:t>
            </a:r>
            <a:endParaRPr lang="es-ES" sz="1200" dirty="0"/>
          </a:p>
        </p:txBody>
      </p:sp>
      <p:cxnSp>
        <p:nvCxnSpPr>
          <p:cNvPr id="104" name="Conector recto 103"/>
          <p:cNvCxnSpPr>
            <a:stCxn id="98" idx="2"/>
            <a:endCxn id="6" idx="0"/>
          </p:cNvCxnSpPr>
          <p:nvPr/>
        </p:nvCxnSpPr>
        <p:spPr>
          <a:xfrm>
            <a:off x="2735796" y="4250705"/>
            <a:ext cx="180020" cy="1864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1" name="Conector recto 110"/>
          <p:cNvCxnSpPr>
            <a:stCxn id="99" idx="3"/>
            <a:endCxn id="6" idx="1"/>
          </p:cNvCxnSpPr>
          <p:nvPr/>
        </p:nvCxnSpPr>
        <p:spPr>
          <a:xfrm>
            <a:off x="1916088" y="4523929"/>
            <a:ext cx="541472" cy="819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Conector recto 113"/>
          <p:cNvCxnSpPr>
            <a:stCxn id="100" idx="3"/>
            <a:endCxn id="6" idx="2"/>
          </p:cNvCxnSpPr>
          <p:nvPr/>
        </p:nvCxnSpPr>
        <p:spPr>
          <a:xfrm flipV="1">
            <a:off x="1619672" y="5013176"/>
            <a:ext cx="648072" cy="1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Conector recto 115"/>
          <p:cNvCxnSpPr>
            <a:stCxn id="6" idx="3"/>
            <a:endCxn id="101" idx="0"/>
          </p:cNvCxnSpPr>
          <p:nvPr/>
        </p:nvCxnSpPr>
        <p:spPr>
          <a:xfrm flipH="1">
            <a:off x="1763688" y="5420515"/>
            <a:ext cx="693872" cy="384749"/>
          </a:xfrm>
          <a:prstGeom prst="line">
            <a:avLst/>
          </a:prstGeom>
        </p:spPr>
        <p:style>
          <a:lnRef idx="2">
            <a:schemeClr val="accent1"/>
          </a:lnRef>
          <a:fillRef idx="0">
            <a:schemeClr val="accent1"/>
          </a:fillRef>
          <a:effectRef idx="1">
            <a:schemeClr val="accent1"/>
          </a:effectRef>
          <a:fontRef idx="minor">
            <a:schemeClr val="tx1"/>
          </a:fontRef>
        </p:style>
      </p:cxnSp>
      <p:cxnSp>
        <p:nvCxnSpPr>
          <p:cNvPr id="119" name="Conector recto 118"/>
          <p:cNvCxnSpPr>
            <a:endCxn id="102" idx="0"/>
          </p:cNvCxnSpPr>
          <p:nvPr/>
        </p:nvCxnSpPr>
        <p:spPr>
          <a:xfrm>
            <a:off x="3059832" y="5517232"/>
            <a:ext cx="72008" cy="5040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Conector recto 126"/>
          <p:cNvCxnSpPr>
            <a:stCxn id="4" idx="0"/>
            <a:endCxn id="8" idx="4"/>
          </p:cNvCxnSpPr>
          <p:nvPr/>
        </p:nvCxnSpPr>
        <p:spPr>
          <a:xfrm flipH="1" flipV="1">
            <a:off x="4499992" y="2060848"/>
            <a:ext cx="108012" cy="648072"/>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28" name="Conector recto 127"/>
          <p:cNvCxnSpPr>
            <a:stCxn id="4" idx="7"/>
            <a:endCxn id="7" idx="2"/>
          </p:cNvCxnSpPr>
          <p:nvPr/>
        </p:nvCxnSpPr>
        <p:spPr>
          <a:xfrm flipV="1">
            <a:off x="5193553" y="2492896"/>
            <a:ext cx="1106639" cy="416385"/>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2" name="Conector recto 131"/>
          <p:cNvCxnSpPr>
            <a:stCxn id="4" idx="2"/>
            <a:endCxn id="9" idx="5"/>
          </p:cNvCxnSpPr>
          <p:nvPr/>
        </p:nvCxnSpPr>
        <p:spPr>
          <a:xfrm flipH="1" flipV="1">
            <a:off x="2653992" y="2972243"/>
            <a:ext cx="1125920" cy="420753"/>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5" name="Conector recto 134"/>
          <p:cNvCxnSpPr>
            <a:stCxn id="6" idx="7"/>
            <a:endCxn id="4" idx="3"/>
          </p:cNvCxnSpPr>
          <p:nvPr/>
        </p:nvCxnSpPr>
        <p:spPr>
          <a:xfrm flipV="1">
            <a:off x="3374072" y="3876711"/>
            <a:ext cx="648383" cy="729126"/>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39" name="Conector recto 138"/>
          <p:cNvCxnSpPr>
            <a:stCxn id="5" idx="1"/>
            <a:endCxn id="4" idx="5"/>
          </p:cNvCxnSpPr>
          <p:nvPr/>
        </p:nvCxnSpPr>
        <p:spPr>
          <a:xfrm flipH="1" flipV="1">
            <a:off x="5193553" y="3876711"/>
            <a:ext cx="658928" cy="739672"/>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sp>
        <p:nvSpPr>
          <p:cNvPr id="142" name="CuadroTexto 141"/>
          <p:cNvSpPr txBox="1"/>
          <p:nvPr/>
        </p:nvSpPr>
        <p:spPr>
          <a:xfrm>
            <a:off x="107504" y="188640"/>
            <a:ext cx="2664296" cy="707886"/>
          </a:xfrm>
          <a:prstGeom prst="rect">
            <a:avLst/>
          </a:prstGeom>
          <a:noFill/>
        </p:spPr>
        <p:txBody>
          <a:bodyPr wrap="square" rtlCol="0">
            <a:spAutoFit/>
          </a:bodyPr>
          <a:lstStyle/>
          <a:p>
            <a:r>
              <a:rPr lang="es-ES" sz="2000" b="1" dirty="0" smtClean="0"/>
              <a:t>Mapa mental de la inteligencia emocional</a:t>
            </a:r>
            <a:endParaRPr lang="es-ES" sz="2000" b="1" dirty="0"/>
          </a:p>
        </p:txBody>
      </p:sp>
    </p:spTree>
    <p:extLst>
      <p:ext uri="{BB962C8B-B14F-4D97-AF65-F5344CB8AC3E}">
        <p14:creationId xmlns:p14="http://schemas.microsoft.com/office/powerpoint/2010/main" val="219017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1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1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7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4"/>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78"/>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86"/>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P spid="23" grpId="0"/>
      <p:bldP spid="24" grpId="0"/>
      <p:bldP spid="25" grpId="0"/>
      <p:bldP spid="26" grpId="0"/>
      <p:bldP spid="39" grpId="0"/>
      <p:bldP spid="40" grpId="0"/>
      <p:bldP spid="41" grpId="0"/>
      <p:bldP spid="42" grpId="0"/>
      <p:bldP spid="59" grpId="0"/>
      <p:bldP spid="60" grpId="0"/>
      <p:bldP spid="61" grpId="0"/>
      <p:bldP spid="62" grpId="0"/>
      <p:bldP spid="63" grpId="0"/>
      <p:bldP spid="64" grpId="0"/>
      <p:bldP spid="65" grpId="0"/>
      <p:bldP spid="98" grpId="0"/>
      <p:bldP spid="99" grpId="0"/>
      <p:bldP spid="100" grpId="0"/>
      <p:bldP spid="101" grpId="0"/>
      <p:bldP spid="10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2204864"/>
            <a:ext cx="8424936" cy="1754326"/>
          </a:xfrm>
          <a:prstGeom prst="rect">
            <a:avLst/>
          </a:prstGeom>
        </p:spPr>
        <p:txBody>
          <a:bodyPr wrap="square">
            <a:spAutoFit/>
          </a:bodyPr>
          <a:lstStyle/>
          <a:p>
            <a:r>
              <a:rPr lang="es-ES_tradnl" sz="3600" dirty="0" smtClean="0"/>
              <a:t>¿Cuáles son las emociones que con más frecuencia te hacen sentir tus alumnos y cuáles haces tú sentir a tus alumnos?</a:t>
            </a:r>
            <a:endParaRPr lang="es-ES" sz="3600" dirty="0"/>
          </a:p>
        </p:txBody>
      </p:sp>
      <p:sp>
        <p:nvSpPr>
          <p:cNvPr id="3" name="2 Elipse"/>
          <p:cNvSpPr/>
          <p:nvPr/>
        </p:nvSpPr>
        <p:spPr>
          <a:xfrm>
            <a:off x="395536" y="476672"/>
            <a:ext cx="864096" cy="8640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600" b="1" dirty="0" smtClean="0">
                <a:solidFill>
                  <a:schemeClr val="tx1"/>
                </a:solidFill>
                <a:latin typeface="Comic Sans MS" pitchFamily="66" charset="0"/>
              </a:rPr>
              <a:t>D</a:t>
            </a:r>
            <a:endParaRPr lang="es-ES" sz="3600" b="1" dirty="0">
              <a:solidFill>
                <a:schemeClr val="tx1"/>
              </a:solidFill>
              <a:latin typeface="Comic Sans MS" pitchFamily="66" charset="0"/>
            </a:endParaRP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79712" y="404664"/>
            <a:ext cx="5074526" cy="830997"/>
          </a:xfrm>
          <a:prstGeom prst="rect">
            <a:avLst/>
          </a:prstGeom>
          <a:noFill/>
        </p:spPr>
        <p:txBody>
          <a:bodyPr wrap="none" rtlCol="0">
            <a:spAutoFit/>
          </a:bodyPr>
          <a:lstStyle/>
          <a:p>
            <a:r>
              <a:rPr lang="es-ES" sz="4800" dirty="0" smtClean="0">
                <a:solidFill>
                  <a:srgbClr val="0070C0"/>
                </a:solidFill>
              </a:rPr>
              <a:t>Emoción y conflicto</a:t>
            </a:r>
            <a:endParaRPr lang="es-ES" sz="4800" dirty="0">
              <a:solidFill>
                <a:srgbClr val="0070C0"/>
              </a:solidFill>
            </a:endParaRPr>
          </a:p>
        </p:txBody>
      </p:sp>
      <p:pic>
        <p:nvPicPr>
          <p:cNvPr id="91140" name="Picture 4" descr="Imagen relacionada"/>
          <p:cNvPicPr>
            <a:picLocks noChangeAspect="1" noChangeArrowheads="1"/>
          </p:cNvPicPr>
          <p:nvPr/>
        </p:nvPicPr>
        <p:blipFill>
          <a:blip r:embed="rId2" cstate="print"/>
          <a:srcRect/>
          <a:stretch>
            <a:fillRect/>
          </a:stretch>
        </p:blipFill>
        <p:spPr bwMode="auto">
          <a:xfrm>
            <a:off x="1547664" y="1412776"/>
            <a:ext cx="5688632" cy="5101994"/>
          </a:xfrm>
          <a:prstGeom prst="rect">
            <a:avLst/>
          </a:prstGeom>
          <a:noFill/>
        </p:spPr>
      </p:pic>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Resultado de imagen de contagio emocional"/>
          <p:cNvPicPr>
            <a:picLocks noChangeAspect="1" noChangeArrowheads="1"/>
          </p:cNvPicPr>
          <p:nvPr/>
        </p:nvPicPr>
        <p:blipFill>
          <a:blip r:embed="rId2" cstate="print"/>
          <a:srcRect/>
          <a:stretch>
            <a:fillRect/>
          </a:stretch>
        </p:blipFill>
        <p:spPr bwMode="auto">
          <a:xfrm>
            <a:off x="0" y="1412776"/>
            <a:ext cx="9204987" cy="3297933"/>
          </a:xfrm>
          <a:prstGeom prst="rect">
            <a:avLst/>
          </a:prstGeom>
          <a:noFill/>
        </p:spPr>
      </p:pic>
      <p:sp>
        <p:nvSpPr>
          <p:cNvPr id="3" name="2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bwMode="auto">
          <a:xfrm>
            <a:off x="2483768" y="3356992"/>
            <a:ext cx="6360792"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a:r>
              <a:rPr lang="es-ES" sz="3600" b="1" dirty="0" smtClean="0">
                <a:solidFill>
                  <a:schemeClr val="accent6"/>
                </a:solidFill>
                <a:latin typeface="Calibri" charset="0"/>
                <a:cs typeface="Calibri" charset="0"/>
              </a:rPr>
              <a:t>Sentimiento: </a:t>
            </a:r>
            <a:r>
              <a:rPr lang="es-ES_tradnl" sz="3600" dirty="0">
                <a:solidFill>
                  <a:schemeClr val="accent5">
                    <a:lumMod val="75000"/>
                  </a:schemeClr>
                </a:solidFill>
                <a:latin typeface="Calibri" charset="0"/>
                <a:cs typeface="Calibri" charset="0"/>
              </a:rPr>
              <a:t>e</a:t>
            </a:r>
            <a:r>
              <a:rPr lang="es-ES_tradnl" sz="3600" dirty="0" smtClean="0">
                <a:solidFill>
                  <a:schemeClr val="accent5">
                    <a:lumMod val="75000"/>
                  </a:schemeClr>
                </a:solidFill>
                <a:latin typeface="Calibri" charset="0"/>
                <a:cs typeface="Calibri" charset="0"/>
              </a:rPr>
              <a:t>s </a:t>
            </a:r>
            <a:r>
              <a:rPr lang="es-ES_tradnl" sz="3600" dirty="0">
                <a:solidFill>
                  <a:schemeClr val="accent5">
                    <a:lumMod val="75000"/>
                  </a:schemeClr>
                </a:solidFill>
                <a:latin typeface="Calibri" charset="0"/>
                <a:cs typeface="Calibri" charset="0"/>
              </a:rPr>
              <a:t>la experiencia privada y mental de la </a:t>
            </a:r>
            <a:r>
              <a:rPr lang="es-ES_tradnl" sz="3600" dirty="0" smtClean="0">
                <a:solidFill>
                  <a:schemeClr val="accent5">
                    <a:lumMod val="75000"/>
                  </a:schemeClr>
                </a:solidFill>
                <a:latin typeface="Calibri" charset="0"/>
                <a:cs typeface="Calibri" charset="0"/>
              </a:rPr>
              <a:t>emoción. </a:t>
            </a:r>
            <a:r>
              <a:rPr lang="es-ES" sz="3600" dirty="0">
                <a:solidFill>
                  <a:schemeClr val="accent5">
                    <a:lumMod val="75000"/>
                  </a:schemeClr>
                </a:solidFill>
                <a:latin typeface="Calibri" charset="0"/>
                <a:cs typeface="Calibri" charset="0"/>
              </a:rPr>
              <a:t>La etiqueta que la persona pone a la emoción</a:t>
            </a:r>
            <a:r>
              <a:rPr lang="es-ES" sz="3600" dirty="0" smtClean="0">
                <a:solidFill>
                  <a:schemeClr val="accent5">
                    <a:lumMod val="75000"/>
                  </a:schemeClr>
                </a:solidFill>
                <a:latin typeface="Calibri" charset="0"/>
                <a:cs typeface="Calibri" charset="0"/>
              </a:rPr>
              <a:t>.</a:t>
            </a:r>
            <a:endParaRPr lang="es-ES" sz="3600" dirty="0">
              <a:solidFill>
                <a:schemeClr val="accent5">
                  <a:lumMod val="75000"/>
                </a:schemeClr>
              </a:solidFill>
              <a:latin typeface="Calibri" charset="0"/>
              <a:cs typeface="Calibri" charset="0"/>
            </a:endParaRP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
        <p:nvSpPr>
          <p:cNvPr id="7" name="5 CuadroTexto"/>
          <p:cNvSpPr txBox="1"/>
          <p:nvPr/>
        </p:nvSpPr>
        <p:spPr>
          <a:xfrm>
            <a:off x="467544" y="692696"/>
            <a:ext cx="7560840" cy="1754327"/>
          </a:xfrm>
          <a:prstGeom prst="rect">
            <a:avLst/>
          </a:prstGeom>
          <a:noFill/>
        </p:spPr>
        <p:txBody>
          <a:bodyPr wrap="square" rtlCol="0">
            <a:spAutoFit/>
          </a:bodyPr>
          <a:lstStyle/>
          <a:p>
            <a:r>
              <a:rPr lang="es-ES" sz="5400" dirty="0" smtClean="0">
                <a:solidFill>
                  <a:schemeClr val="accent1">
                    <a:lumMod val="75000"/>
                  </a:schemeClr>
                </a:solidFill>
                <a:latin typeface="Comic Sans MS" pitchFamily="66" charset="0"/>
              </a:rPr>
              <a:t>¿Emoción o sentimiento?</a:t>
            </a:r>
            <a:endParaRPr lang="es-ES" sz="5400" dirty="0">
              <a:solidFill>
                <a:schemeClr val="accent1">
                  <a:lumMod val="75000"/>
                </a:schemeClr>
              </a:solidFill>
              <a:latin typeface="Comic Sans MS" pitchFamily="66" charset="0"/>
            </a:endParaRPr>
          </a:p>
        </p:txBody>
      </p:sp>
    </p:spTree>
    <p:extLst>
      <p:ext uri="{BB962C8B-B14F-4D97-AF65-F5344CB8AC3E}">
        <p14:creationId xmlns:p14="http://schemas.microsoft.com/office/powerpoint/2010/main" val="3114095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BE RIENDO A CARCAJADA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5296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n relacionada"/>
          <p:cNvPicPr>
            <a:picLocks noChangeAspect="1" noChangeArrowheads="1"/>
          </p:cNvPicPr>
          <p:nvPr/>
        </p:nvPicPr>
        <p:blipFill>
          <a:blip r:embed="rId2" cstate="print"/>
          <a:srcRect/>
          <a:stretch>
            <a:fillRect/>
          </a:stretch>
        </p:blipFill>
        <p:spPr bwMode="auto">
          <a:xfrm>
            <a:off x="323528" y="260648"/>
            <a:ext cx="804247" cy="804247"/>
          </a:xfrm>
          <a:prstGeom prst="rect">
            <a:avLst/>
          </a:prstGeom>
          <a:noFill/>
        </p:spPr>
      </p:pic>
      <p:pic>
        <p:nvPicPr>
          <p:cNvPr id="3" name="Picture 4" descr="Resultado de imagen de maristas"/>
          <p:cNvPicPr>
            <a:picLocks noChangeAspect="1" noChangeArrowheads="1"/>
          </p:cNvPicPr>
          <p:nvPr/>
        </p:nvPicPr>
        <p:blipFill>
          <a:blip r:embed="rId3" cstate="print"/>
          <a:srcRect/>
          <a:stretch>
            <a:fillRect/>
          </a:stretch>
        </p:blipFill>
        <p:spPr bwMode="auto">
          <a:xfrm>
            <a:off x="1115616" y="620688"/>
            <a:ext cx="1200059" cy="318477"/>
          </a:xfrm>
          <a:prstGeom prst="rect">
            <a:avLst/>
          </a:prstGeom>
          <a:noFill/>
        </p:spPr>
      </p:pic>
      <p:sp>
        <p:nvSpPr>
          <p:cNvPr id="4" name="3 CuadroTexto"/>
          <p:cNvSpPr txBox="1"/>
          <p:nvPr/>
        </p:nvSpPr>
        <p:spPr>
          <a:xfrm>
            <a:off x="1547664" y="2132856"/>
            <a:ext cx="6696744" cy="830997"/>
          </a:xfrm>
          <a:prstGeom prst="rect">
            <a:avLst/>
          </a:prstGeom>
          <a:noFill/>
        </p:spPr>
        <p:txBody>
          <a:bodyPr wrap="square" rtlCol="0">
            <a:spAutoFit/>
          </a:bodyPr>
          <a:lstStyle/>
          <a:p>
            <a:r>
              <a:rPr lang="es-ES" sz="4800" dirty="0" smtClean="0">
                <a:solidFill>
                  <a:srgbClr val="050272"/>
                </a:solidFill>
                <a:latin typeface="Comic Sans MS" pitchFamily="66" charset="0"/>
              </a:rPr>
              <a:t>MUCHAS GRACIAS</a:t>
            </a:r>
            <a:endParaRPr lang="es-ES" sz="4800" dirty="0">
              <a:solidFill>
                <a:srgbClr val="050272"/>
              </a:solidFill>
              <a:latin typeface="Comic Sans MS" pitchFamily="66" charset="0"/>
            </a:endParaRPr>
          </a:p>
        </p:txBody>
      </p:sp>
      <p:pic>
        <p:nvPicPr>
          <p:cNvPr id="6" name="Imagen 7"/>
          <p:cNvPicPr>
            <a:picLocks noChangeAspect="1"/>
          </p:cNvPicPr>
          <p:nvPr/>
        </p:nvPicPr>
        <p:blipFill>
          <a:blip r:embed="rId4" cstate="print"/>
          <a:stretch>
            <a:fillRect/>
          </a:stretch>
        </p:blipFill>
        <p:spPr>
          <a:xfrm>
            <a:off x="251520" y="4509120"/>
            <a:ext cx="3715928" cy="446255"/>
          </a:xfrm>
          <a:prstGeom prst="rect">
            <a:avLst/>
          </a:prstGeom>
        </p:spPr>
      </p:pic>
      <p:sp>
        <p:nvSpPr>
          <p:cNvPr id="7" name="6 Rectángulo"/>
          <p:cNvSpPr/>
          <p:nvPr/>
        </p:nvSpPr>
        <p:spPr>
          <a:xfrm>
            <a:off x="5868144" y="5373216"/>
            <a:ext cx="2880320" cy="923330"/>
          </a:xfrm>
          <a:prstGeom prst="rect">
            <a:avLst/>
          </a:prstGeom>
        </p:spPr>
        <p:txBody>
          <a:bodyPr wrap="square">
            <a:spAutoFit/>
          </a:bodyPr>
          <a:lstStyle/>
          <a:p>
            <a:r>
              <a:rPr lang="es-ES" dirty="0" smtClean="0">
                <a:hlinkClick r:id="rId5"/>
              </a:rPr>
              <a:t>www.ainhoabergua.com</a:t>
            </a:r>
            <a:endParaRPr lang="es-ES" dirty="0" smtClean="0"/>
          </a:p>
          <a:p>
            <a:endParaRPr lang="es-ES" dirty="0" smtClean="0"/>
          </a:p>
          <a:p>
            <a:r>
              <a:rPr lang="es-ES" dirty="0" smtClean="0">
                <a:hlinkClick r:id="rId6"/>
              </a:rPr>
              <a:t>info@ainhoabergua.com</a:t>
            </a:r>
            <a:endParaRPr lang="es-ES" dirty="0" smtClean="0"/>
          </a:p>
        </p:txBody>
      </p:sp>
      <p:sp>
        <p:nvSpPr>
          <p:cNvPr id="8" name="7 Rectángulo"/>
          <p:cNvSpPr/>
          <p:nvPr/>
        </p:nvSpPr>
        <p:spPr>
          <a:xfrm>
            <a:off x="755576" y="5373216"/>
            <a:ext cx="1898212" cy="369332"/>
          </a:xfrm>
          <a:prstGeom prst="rect">
            <a:avLst/>
          </a:prstGeom>
        </p:spPr>
        <p:txBody>
          <a:bodyPr wrap="none">
            <a:spAutoFit/>
          </a:bodyPr>
          <a:lstStyle/>
          <a:p>
            <a:r>
              <a:rPr lang="es-ES" dirty="0" smtClean="0">
                <a:solidFill>
                  <a:schemeClr val="accent3">
                    <a:lumMod val="50000"/>
                  </a:schemeClr>
                </a:solidFill>
                <a:hlinkClick r:id="rId7"/>
              </a:rPr>
              <a:t>www.sacanell.net</a:t>
            </a:r>
            <a:r>
              <a:rPr lang="es-ES" dirty="0" smtClean="0">
                <a:solidFill>
                  <a:schemeClr val="accent3">
                    <a:lumMod val="50000"/>
                  </a:schemeClr>
                </a:solidFill>
              </a:rPr>
              <a:t> </a:t>
            </a:r>
            <a:endParaRPr lang="es-ES" dirty="0"/>
          </a:p>
        </p:txBody>
      </p:sp>
      <p:sp>
        <p:nvSpPr>
          <p:cNvPr id="10" name="9 CuadroTexto"/>
          <p:cNvSpPr txBox="1"/>
          <p:nvPr/>
        </p:nvSpPr>
        <p:spPr>
          <a:xfrm>
            <a:off x="683568" y="5949280"/>
            <a:ext cx="2736304" cy="646331"/>
          </a:xfrm>
          <a:prstGeom prst="rect">
            <a:avLst/>
          </a:prstGeom>
          <a:noFill/>
        </p:spPr>
        <p:txBody>
          <a:bodyPr wrap="square" rtlCol="0">
            <a:spAutoFit/>
          </a:bodyPr>
          <a:lstStyle/>
          <a:p>
            <a:r>
              <a:rPr lang="es-ES" dirty="0" smtClean="0">
                <a:hlinkClick r:id="rId8"/>
              </a:rPr>
              <a:t>enrique@sacanell.net</a:t>
            </a:r>
            <a:endParaRPr lang="es-ES" dirty="0" smtClean="0"/>
          </a:p>
          <a:p>
            <a:endParaRPr lang="es-ES" dirty="0"/>
          </a:p>
        </p:txBody>
      </p:sp>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8184" y="4221088"/>
            <a:ext cx="1500187"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bwMode="auto">
          <a:xfrm>
            <a:off x="539552" y="260648"/>
            <a:ext cx="5912556"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s-ES" sz="4000" dirty="0" smtClean="0">
                <a:solidFill>
                  <a:schemeClr val="accent5">
                    <a:lumMod val="50000"/>
                  </a:schemeClr>
                </a:solidFill>
                <a:latin typeface="Calibri" charset="0"/>
                <a:cs typeface="Calibri" charset="0"/>
              </a:rPr>
              <a:t>Las emociones tienen una función, un </a:t>
            </a:r>
            <a:r>
              <a:rPr lang="es-ES" sz="4000" b="1" dirty="0" smtClean="0">
                <a:solidFill>
                  <a:srgbClr val="F79646"/>
                </a:solidFill>
                <a:latin typeface="Calibri" charset="0"/>
                <a:cs typeface="Calibri" charset="0"/>
              </a:rPr>
              <a:t>sentido</a:t>
            </a:r>
            <a:r>
              <a:rPr lang="es-ES" sz="4000" dirty="0" smtClean="0">
                <a:solidFill>
                  <a:schemeClr val="accent5">
                    <a:lumMod val="50000"/>
                  </a:schemeClr>
                </a:solidFill>
                <a:latin typeface="Calibri" charset="0"/>
                <a:cs typeface="Calibri" charset="0"/>
              </a:rPr>
              <a:t>. Nos dicen algo.</a:t>
            </a:r>
            <a:endParaRPr lang="es-ES" sz="4000" dirty="0">
              <a:solidFill>
                <a:schemeClr val="accent5">
                  <a:lumMod val="50000"/>
                </a:schemeClr>
              </a:solidFill>
              <a:latin typeface="Calibri" charset="0"/>
              <a:cs typeface="Calibri" charset="0"/>
            </a:endParaRPr>
          </a:p>
        </p:txBody>
      </p:sp>
      <p:sp>
        <p:nvSpPr>
          <p:cNvPr id="4" name="CuadroTexto 3"/>
          <p:cNvSpPr txBox="1"/>
          <p:nvPr/>
        </p:nvSpPr>
        <p:spPr bwMode="auto">
          <a:xfrm>
            <a:off x="2411760" y="2708920"/>
            <a:ext cx="6425876"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s-ES" sz="3600" dirty="0" smtClean="0">
                <a:solidFill>
                  <a:schemeClr val="accent6">
                    <a:lumMod val="50000"/>
                  </a:schemeClr>
                </a:solidFill>
                <a:latin typeface="Calibri" charset="0"/>
                <a:cs typeface="Calibri" charset="0"/>
              </a:rPr>
              <a:t>Cuando no las escuchamos o tratamos de negarlas </a:t>
            </a:r>
            <a:r>
              <a:rPr lang="es-ES" sz="3600" b="1" dirty="0" smtClean="0">
                <a:solidFill>
                  <a:srgbClr val="F79646"/>
                </a:solidFill>
                <a:latin typeface="Calibri" charset="0"/>
                <a:cs typeface="Calibri" charset="0"/>
              </a:rPr>
              <a:t>buscan su camino</a:t>
            </a:r>
            <a:r>
              <a:rPr lang="es-ES" sz="3600" dirty="0" smtClean="0">
                <a:solidFill>
                  <a:schemeClr val="accent6">
                    <a:lumMod val="50000"/>
                  </a:schemeClr>
                </a:solidFill>
                <a:latin typeface="Calibri" charset="0"/>
                <a:cs typeface="Calibri" charset="0"/>
              </a:rPr>
              <a:t> para manifestarse.</a:t>
            </a:r>
            <a:endParaRPr lang="es-ES" sz="3600" dirty="0">
              <a:solidFill>
                <a:schemeClr val="accent6">
                  <a:lumMod val="50000"/>
                </a:schemeClr>
              </a:solidFill>
              <a:latin typeface="Calibri" charset="0"/>
              <a:cs typeface="Calibri" charset="0"/>
            </a:endParaRPr>
          </a:p>
        </p:txBody>
      </p:sp>
      <p:sp>
        <p:nvSpPr>
          <p:cNvPr id="5" name="CuadroTexto 4"/>
          <p:cNvSpPr txBox="1"/>
          <p:nvPr/>
        </p:nvSpPr>
        <p:spPr bwMode="auto">
          <a:xfrm>
            <a:off x="1691680" y="5013176"/>
            <a:ext cx="556476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l" eaLnBrk="1" hangingPunct="1"/>
            <a:r>
              <a:rPr lang="es-ES" sz="3600" dirty="0" smtClean="0">
                <a:latin typeface="Calibri" charset="0"/>
                <a:cs typeface="Calibri" charset="0"/>
              </a:rPr>
              <a:t>Las emociones se manifiestan en el </a:t>
            </a:r>
            <a:r>
              <a:rPr lang="es-ES" sz="3600" b="1" dirty="0" smtClean="0">
                <a:solidFill>
                  <a:schemeClr val="accent6"/>
                </a:solidFill>
                <a:latin typeface="Calibri" charset="0"/>
                <a:cs typeface="Calibri" charset="0"/>
              </a:rPr>
              <a:t>cuerpo</a:t>
            </a:r>
            <a:r>
              <a:rPr lang="es-ES" sz="3600" dirty="0" smtClean="0">
                <a:latin typeface="Calibri" charset="0"/>
                <a:cs typeface="Calibri" charset="0"/>
              </a:rPr>
              <a:t>. </a:t>
            </a:r>
            <a:endParaRPr lang="es-ES" sz="3600" dirty="0">
              <a:latin typeface="Calibri" charset="0"/>
              <a:cs typeface="Calibri" charset="0"/>
            </a:endParaRPr>
          </a:p>
        </p:txBody>
      </p:sp>
      <p:sp>
        <p:nvSpPr>
          <p:cNvPr id="6" name="5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3237217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bwMode="auto">
          <a:xfrm>
            <a:off x="785594" y="1047523"/>
            <a:ext cx="4635011" cy="1361779"/>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s-ES" sz="5400" b="0" i="0" u="none" strike="noStrike" cap="none" normalizeH="0" baseline="0" dirty="0" smtClean="0">
                <a:ln>
                  <a:noFill/>
                </a:ln>
                <a:solidFill>
                  <a:srgbClr val="FFFFFF"/>
                </a:solidFill>
                <a:effectLst/>
                <a:latin typeface="Arial" charset="0"/>
              </a:rPr>
              <a:t>Emociones</a:t>
            </a:r>
          </a:p>
        </p:txBody>
      </p:sp>
      <p:sp>
        <p:nvSpPr>
          <p:cNvPr id="3" name="Rectángulo redondeado 2"/>
          <p:cNvSpPr/>
          <p:nvPr/>
        </p:nvSpPr>
        <p:spPr bwMode="auto">
          <a:xfrm>
            <a:off x="3897069" y="3700883"/>
            <a:ext cx="4635011" cy="1942645"/>
          </a:xfrm>
          <a:prstGeom prst="roundRect">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s-ES" sz="5400" b="0" i="0" u="none" strike="noStrike" cap="none" normalizeH="0" baseline="0" dirty="0" smtClean="0">
                <a:ln>
                  <a:noFill/>
                </a:ln>
                <a:solidFill>
                  <a:srgbClr val="FFFFFF"/>
                </a:solidFill>
                <a:effectLst/>
                <a:latin typeface="Arial" charset="0"/>
              </a:rPr>
              <a:t>Estados de ánimo</a:t>
            </a:r>
          </a:p>
        </p:txBody>
      </p:sp>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41016450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4 Marcador de texto"/>
          <p:cNvSpPr>
            <a:spLocks noGrp="1"/>
          </p:cNvSpPr>
          <p:nvPr>
            <p:ph type="body" sz="quarter" idx="4294967295"/>
          </p:nvPr>
        </p:nvSpPr>
        <p:spPr>
          <a:xfrm>
            <a:off x="381000" y="838200"/>
            <a:ext cx="8382000" cy="5397500"/>
          </a:xfrm>
          <a:prstGeom prst="rect">
            <a:avLst/>
          </a:prstGeom>
        </p:spPr>
        <p:txBody>
          <a:bodyPr/>
          <a:lstStyle/>
          <a:p>
            <a:endParaRPr lang="es-ES_tradnl">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_tradnl">
              <a:latin typeface="Calibri" charset="0"/>
              <a:ea typeface="ＭＳ Ｐゴシック" charset="0"/>
              <a:cs typeface="ＭＳ Ｐゴシック" charset="0"/>
            </a:endParaRPr>
          </a:p>
          <a:p>
            <a:endParaRPr lang="es-ES">
              <a:latin typeface="Calibri" charset="0"/>
              <a:ea typeface="ＭＳ Ｐゴシック" charset="0"/>
              <a:cs typeface="ＭＳ Ｐゴシック"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022027101"/>
              </p:ext>
            </p:extLst>
          </p:nvPr>
        </p:nvGraphicFramePr>
        <p:xfrm>
          <a:off x="196399" y="340447"/>
          <a:ext cx="8772479" cy="6011370"/>
        </p:xfrm>
        <a:graphic>
          <a:graphicData uri="http://schemas.openxmlformats.org/drawingml/2006/table">
            <a:tbl>
              <a:tblPr/>
              <a:tblGrid>
                <a:gridCol w="4387097">
                  <a:extLst>
                    <a:ext uri="{9D8B030D-6E8A-4147-A177-3AD203B41FA5}">
                      <a16:colId xmlns:a16="http://schemas.microsoft.com/office/drawing/2014/main" xmlns="" val="20000"/>
                    </a:ext>
                  </a:extLst>
                </a:gridCol>
                <a:gridCol w="4385382">
                  <a:extLst>
                    <a:ext uri="{9D8B030D-6E8A-4147-A177-3AD203B41FA5}">
                      <a16:colId xmlns:a16="http://schemas.microsoft.com/office/drawing/2014/main" xmlns="" val="20001"/>
                    </a:ext>
                  </a:extLst>
                </a:gridCol>
              </a:tblGrid>
              <a:tr h="72492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3200" b="1" i="0" u="none" strike="noStrike" cap="none" normalizeH="0" baseline="0" dirty="0">
                          <a:ln>
                            <a:noFill/>
                          </a:ln>
                          <a:solidFill>
                            <a:srgbClr val="FFFFFF"/>
                          </a:solidFill>
                          <a:effectLst/>
                          <a:latin typeface="+mj-lt"/>
                          <a:ea typeface="ＭＳ Ｐゴシック" charset="0"/>
                          <a:cs typeface="ＭＳ Ｐゴシック" charset="0"/>
                        </a:rPr>
                        <a:t>EMOCIONES</a:t>
                      </a:r>
                      <a:endParaRPr kumimoji="0" lang="es-ES" sz="3200" b="1" i="0" u="none" strike="noStrike" cap="none" normalizeH="0" baseline="0" dirty="0">
                        <a:ln>
                          <a:noFill/>
                        </a:ln>
                        <a:solidFill>
                          <a:srgbClr val="FFFFFF"/>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89FD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3200" b="1" i="0" u="none" strike="noStrike" cap="none" normalizeH="0" baseline="0" dirty="0">
                          <a:ln>
                            <a:noFill/>
                          </a:ln>
                          <a:solidFill>
                            <a:srgbClr val="FFFFFF"/>
                          </a:solidFill>
                          <a:effectLst/>
                          <a:latin typeface="+mj-lt"/>
                          <a:ea typeface="ＭＳ Ｐゴシック" charset="0"/>
                          <a:cs typeface="ＭＳ Ｐゴシック" charset="0"/>
                        </a:rPr>
                        <a:t>ESTADOS DE </a:t>
                      </a:r>
                      <a:r>
                        <a:rPr kumimoji="0" lang="es-ES_tradnl" sz="3200" b="1" i="0" u="none" strike="noStrike" cap="none" normalizeH="0" baseline="0" dirty="0" smtClean="0">
                          <a:ln>
                            <a:noFill/>
                          </a:ln>
                          <a:solidFill>
                            <a:srgbClr val="FFFFFF"/>
                          </a:solidFill>
                          <a:effectLst/>
                          <a:latin typeface="+mj-lt"/>
                          <a:ea typeface="ＭＳ Ｐゴシック" charset="0"/>
                          <a:cs typeface="ＭＳ Ｐゴシック" charset="0"/>
                        </a:rPr>
                        <a:t>ÁNIMO</a:t>
                      </a:r>
                      <a:endParaRPr kumimoji="0" lang="es-ES" sz="3200" b="1" i="0" u="none" strike="noStrike" cap="none" normalizeH="0" baseline="0" dirty="0">
                        <a:ln>
                          <a:noFill/>
                        </a:ln>
                        <a:solidFill>
                          <a:srgbClr val="FFFFFF"/>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89FD1"/>
                    </a:solidFill>
                  </a:tcPr>
                </a:tc>
                <a:extLst>
                  <a:ext uri="{0D108BD9-81ED-4DB2-BD59-A6C34878D82A}">
                    <a16:rowId xmlns:a16="http://schemas.microsoft.com/office/drawing/2014/main" xmlns="" val="10000"/>
                  </a:ext>
                </a:extLst>
              </a:tr>
              <a:tr h="62375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Intensas</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a:ln>
                            <a:noFill/>
                          </a:ln>
                          <a:solidFill>
                            <a:srgbClr val="000000"/>
                          </a:solidFill>
                          <a:effectLst/>
                          <a:latin typeface="+mj-lt"/>
                          <a:ea typeface="ＭＳ Ｐゴシック" charset="0"/>
                          <a:cs typeface="ＭＳ Ｐゴシック" charset="0"/>
                        </a:rPr>
                        <a:t>Menos intensos.</a:t>
                      </a:r>
                      <a:endParaRPr kumimoji="0" lang="es-ES" sz="2000" b="0" i="0" u="none" strike="noStrike" cap="none" normalizeH="0" baseline="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1"/>
                  </a:ext>
                </a:extLst>
              </a:tr>
              <a:tr h="134651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Causa directa y cercana.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Remiten a eventos concretos.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Son </a:t>
                      </a:r>
                      <a:r>
                        <a:rPr kumimoji="0" lang="ja-JP" altLang="es-ES_tradnl" sz="2000" b="0" i="0" u="none" strike="noStrike" cap="none" normalizeH="0" baseline="0" dirty="0">
                          <a:ln>
                            <a:noFill/>
                          </a:ln>
                          <a:solidFill>
                            <a:srgbClr val="000000"/>
                          </a:solidFill>
                          <a:effectLst/>
                          <a:latin typeface="+mj-lt"/>
                          <a:ea typeface="ＭＳ Ｐゴシック" charset="0"/>
                          <a:cs typeface="ＭＳ Ｐゴシック" charset="0"/>
                        </a:rPr>
                        <a:t>“</a:t>
                      </a:r>
                      <a:r>
                        <a:rPr kumimoji="0" lang="es-ES_tradnl" altLang="ja-JP" sz="2000" b="0" i="0" u="none" strike="noStrike" cap="none" normalizeH="0" baseline="0" dirty="0">
                          <a:ln>
                            <a:noFill/>
                          </a:ln>
                          <a:solidFill>
                            <a:srgbClr val="000000"/>
                          </a:solidFill>
                          <a:effectLst/>
                          <a:latin typeface="+mj-lt"/>
                          <a:ea typeface="ＭＳ Ｐゴシック" charset="0"/>
                          <a:cs typeface="ＭＳ Ｐゴシック" charset="0"/>
                        </a:rPr>
                        <a:t> disparadas</a:t>
                      </a:r>
                      <a:r>
                        <a:rPr kumimoji="0" lang="ja-JP" altLang="es-ES_tradnl" sz="2000" b="0" i="0" u="none" strike="noStrike" cap="none" normalizeH="0" baseline="0" dirty="0">
                          <a:ln>
                            <a:noFill/>
                          </a:ln>
                          <a:solidFill>
                            <a:srgbClr val="000000"/>
                          </a:solidFill>
                          <a:effectLst/>
                          <a:latin typeface="+mj-lt"/>
                          <a:ea typeface="ＭＳ Ｐゴシック" charset="0"/>
                          <a:cs typeface="ＭＳ Ｐゴシック" charset="0"/>
                        </a:rPr>
                        <a:t>”</a:t>
                      </a:r>
                      <a:r>
                        <a:rPr kumimoji="0" lang="es-ES_tradnl" altLang="ja-JP" sz="2000" b="0" i="0" u="none" strike="noStrike" cap="none" normalizeH="0" baseline="0" dirty="0">
                          <a:ln>
                            <a:noFill/>
                          </a:ln>
                          <a:solidFill>
                            <a:srgbClr val="000000"/>
                          </a:solidFill>
                          <a:effectLst/>
                          <a:latin typeface="+mj-lt"/>
                          <a:ea typeface="ＭＳ Ｐゴシック" charset="0"/>
                          <a:cs typeface="ＭＳ Ｐゴシック" charset="0"/>
                        </a:rPr>
                        <a:t> por algo que sucede.</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No siempre es posible señalar el evento que los desencadenó.</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Son circulares, sistémicos, no sabemos dónde y cómo se </a:t>
                      </a:r>
                      <a:r>
                        <a:rPr kumimoji="0" lang="es-ES_tradnl" sz="2000" b="0" i="0" u="none" strike="noStrike" cap="none" normalizeH="0" baseline="0" dirty="0" smtClean="0">
                          <a:ln>
                            <a:noFill/>
                          </a:ln>
                          <a:solidFill>
                            <a:srgbClr val="000000"/>
                          </a:solidFill>
                          <a:effectLst/>
                          <a:latin typeface="+mj-lt"/>
                          <a:ea typeface="ＭＳ Ｐゴシック" charset="0"/>
                          <a:cs typeface="ＭＳ Ｐゴシック" charset="0"/>
                        </a:rPr>
                        <a:t>originó.</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2"/>
                  </a:ext>
                </a:extLst>
              </a:tr>
              <a:tr h="10235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Son de corta duración.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Superficiales y efímeras</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a:ln>
                            <a:noFill/>
                          </a:ln>
                          <a:solidFill>
                            <a:srgbClr val="000000"/>
                          </a:solidFill>
                          <a:effectLst/>
                          <a:latin typeface="+mj-lt"/>
                          <a:ea typeface="ＭＳ Ｐゴシック" charset="0"/>
                          <a:cs typeface="ＭＳ Ｐゴシック" charset="0"/>
                        </a:rPr>
                        <a:t>Son de larga duración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a:ln>
                            <a:noFill/>
                          </a:ln>
                          <a:solidFill>
                            <a:srgbClr val="000000"/>
                          </a:solidFill>
                          <a:effectLst/>
                          <a:latin typeface="+mj-lt"/>
                          <a:ea typeface="ＭＳ Ｐゴシック" charset="0"/>
                          <a:cs typeface="ＭＳ Ｐゴシック" charset="0"/>
                        </a:rPr>
                        <a:t>Mas profundos y recurrentes</a:t>
                      </a:r>
                      <a:endParaRPr kumimoji="0" lang="es-ES" sz="2000" b="0" i="0" u="none" strike="noStrike" cap="none" normalizeH="0" baseline="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3"/>
                  </a:ext>
                </a:extLst>
              </a:tr>
              <a:tr h="125702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No se puede resistir o controlar. </a:t>
                      </a:r>
                      <a:r>
                        <a:rPr kumimoji="0" lang="es-ES_tradnl" sz="2000" b="0" i="0" u="none" strike="noStrike" cap="none" normalizeH="0" baseline="0" dirty="0" smtClean="0">
                          <a:ln>
                            <a:noFill/>
                          </a:ln>
                          <a:solidFill>
                            <a:srgbClr val="000000"/>
                          </a:solidFill>
                          <a:effectLst/>
                          <a:latin typeface="+mj-lt"/>
                          <a:ea typeface="ＭＳ Ｐゴシック" charset="0"/>
                          <a:cs typeface="ＭＳ Ｐゴシック" charset="0"/>
                        </a:rPr>
                        <a:t>Específicas. </a:t>
                      </a: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Reactivas</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Caracterizan a las personas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Siempre estamos en un estado </a:t>
                      </a:r>
                      <a:r>
                        <a:rPr kumimoji="0" lang="es-ES_tradnl" sz="2000" b="0" i="0" u="none" strike="noStrike" cap="none" normalizeH="0" baseline="0" dirty="0" smtClean="0">
                          <a:ln>
                            <a:noFill/>
                          </a:ln>
                          <a:solidFill>
                            <a:srgbClr val="000000"/>
                          </a:solidFill>
                          <a:effectLst/>
                          <a:latin typeface="+mj-lt"/>
                          <a:ea typeface="ＭＳ Ｐゴシック" charset="0"/>
                          <a:cs typeface="ＭＳ Ｐゴシック" charset="0"/>
                        </a:rPr>
                        <a:t>emocional</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xmlns="" val="10004"/>
                  </a:ext>
                </a:extLst>
              </a:tr>
              <a:tr h="103563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_tradnl" sz="2000" b="0" i="0" u="none" strike="noStrike" cap="none" normalizeH="0" baseline="0" dirty="0">
                          <a:ln>
                            <a:noFill/>
                          </a:ln>
                          <a:solidFill>
                            <a:srgbClr val="000000"/>
                          </a:solidFill>
                          <a:effectLst/>
                          <a:latin typeface="+mj-lt"/>
                          <a:ea typeface="ＭＳ Ｐゴシック" charset="0"/>
                          <a:cs typeface="ＭＳ Ｐゴシック" charset="0"/>
                        </a:rPr>
                        <a:t>Son biológicas y </a:t>
                      </a:r>
                      <a:r>
                        <a:rPr kumimoji="0" lang="es-ES_tradnl" sz="2000" b="0" i="0" u="none" strike="noStrike" cap="none" normalizeH="0" baseline="0" dirty="0" smtClean="0">
                          <a:ln>
                            <a:noFill/>
                          </a:ln>
                          <a:solidFill>
                            <a:srgbClr val="000000"/>
                          </a:solidFill>
                          <a:effectLst/>
                          <a:latin typeface="+mj-lt"/>
                          <a:ea typeface="ＭＳ Ｐゴシック" charset="0"/>
                          <a:cs typeface="ＭＳ Ｐゴシック" charset="0"/>
                        </a:rPr>
                        <a:t>contagiosas.</a:t>
                      </a:r>
                      <a:endParaRPr kumimoji="0" lang="es-ES" sz="2000" b="0" i="0" u="none" strike="noStrike" cap="none" normalizeH="0" baseline="0" dirty="0">
                        <a:ln>
                          <a:noFill/>
                        </a:ln>
                        <a:solidFill>
                          <a:srgbClr val="000000"/>
                        </a:solidFill>
                        <a:effectLst/>
                        <a:latin typeface="+mj-lt"/>
                        <a:ea typeface="ＭＳ Ｐゴシック" charset="0"/>
                        <a:cs typeface="ＭＳ Ｐゴシック" charset="0"/>
                      </a:endParaRP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rgbClr val="000000"/>
                          </a:solidFill>
                          <a:effectLst/>
                          <a:latin typeface="+mj-lt"/>
                          <a:ea typeface="ＭＳ Ｐゴシック" charset="0"/>
                          <a:cs typeface="ＭＳ Ｐゴシック" charset="0"/>
                        </a:rPr>
                        <a:t>Están detrás de nuestro actuar.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s-ES" sz="2000" b="0" i="0" u="none" strike="noStrike" cap="none" normalizeH="0" baseline="0" dirty="0">
                          <a:ln>
                            <a:noFill/>
                          </a:ln>
                          <a:solidFill>
                            <a:srgbClr val="000000"/>
                          </a:solidFill>
                          <a:effectLst/>
                          <a:latin typeface="+mj-lt"/>
                          <a:ea typeface="ＭＳ Ｐゴシック" charset="0"/>
                          <a:cs typeface="ＭＳ Ｐゴシック" charset="0"/>
                        </a:rPr>
                        <a:t>Nuestro actuar está teñido por nuestro estado de ánimo.</a:t>
                      </a:r>
                    </a:p>
                  </a:txBody>
                  <a:tcPr marT="45690" marB="4569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5"/>
                  </a:ext>
                </a:extLst>
              </a:tr>
            </a:tbl>
          </a:graphicData>
        </a:graphic>
      </p:graphicFrame>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extLst>
      <p:ext uri="{BB962C8B-B14F-4D97-AF65-F5344CB8AC3E}">
        <p14:creationId xmlns:p14="http://schemas.microsoft.com/office/powerpoint/2010/main" val="2208582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uadroTexto 1"/>
          <p:cNvSpPr txBox="1">
            <a:spLocks noChangeArrowheads="1"/>
          </p:cNvSpPr>
          <p:nvPr/>
        </p:nvSpPr>
        <p:spPr bwMode="auto">
          <a:xfrm>
            <a:off x="468313" y="404813"/>
            <a:ext cx="5341937" cy="4154984"/>
          </a:xfrm>
          <a:prstGeom prst="rect">
            <a:avLst/>
          </a:prstGeom>
          <a:noFill/>
          <a:ln w="9525">
            <a:noFill/>
            <a:miter lim="800000"/>
            <a:headEnd/>
            <a:tailEnd/>
          </a:ln>
        </p:spPr>
        <p:txBody>
          <a:bodyPr>
            <a:spAutoFit/>
          </a:bodyPr>
          <a:lstStyle/>
          <a:p>
            <a:pPr algn="l"/>
            <a:r>
              <a:rPr lang="es-ES" sz="4400" dirty="0">
                <a:latin typeface="Calibri" pitchFamily="34" charset="0"/>
              </a:rPr>
              <a:t>No </a:t>
            </a:r>
            <a:r>
              <a:rPr lang="es-ES" sz="4400" dirty="0" smtClean="0">
                <a:latin typeface="Calibri" pitchFamily="34" charset="0"/>
              </a:rPr>
              <a:t>podemos evitar que surjan nuestras </a:t>
            </a:r>
            <a:r>
              <a:rPr lang="es-ES" sz="4400" dirty="0">
                <a:latin typeface="Calibri" pitchFamily="34" charset="0"/>
              </a:rPr>
              <a:t>emociones, </a:t>
            </a:r>
            <a:r>
              <a:rPr lang="es-ES" sz="4400" dirty="0" smtClean="0">
                <a:latin typeface="Calibri" pitchFamily="34" charset="0"/>
              </a:rPr>
              <a:t>pero podemos decidir </a:t>
            </a:r>
            <a:r>
              <a:rPr lang="es-ES" sz="4400" dirty="0">
                <a:latin typeface="Calibri" pitchFamily="34" charset="0"/>
              </a:rPr>
              <a:t>lo que hacemos con ellas</a:t>
            </a:r>
            <a:r>
              <a:rPr lang="mr-IN" sz="4400" dirty="0">
                <a:latin typeface="Calibri" pitchFamily="34" charset="0"/>
              </a:rPr>
              <a:t>…</a:t>
            </a:r>
            <a:endParaRPr lang="es-ES" sz="4400" dirty="0">
              <a:latin typeface="Calibri" pitchFamily="34" charset="0"/>
            </a:endParaRPr>
          </a:p>
        </p:txBody>
      </p:sp>
      <p:pic>
        <p:nvPicPr>
          <p:cNvPr id="60418" name="Picture 2" descr="Resultado de imagen de volcan dibujo animado"/>
          <p:cNvPicPr>
            <a:picLocks noChangeAspect="1" noChangeArrowheads="1"/>
          </p:cNvPicPr>
          <p:nvPr/>
        </p:nvPicPr>
        <p:blipFill>
          <a:blip r:embed="rId2" cstate="print"/>
          <a:srcRect/>
          <a:stretch>
            <a:fillRect/>
          </a:stretch>
        </p:blipFill>
        <p:spPr bwMode="auto">
          <a:xfrm>
            <a:off x="5364088" y="2348880"/>
            <a:ext cx="3312368" cy="3670214"/>
          </a:xfrm>
          <a:prstGeom prst="rect">
            <a:avLst/>
          </a:prstGeom>
          <a:noFill/>
        </p:spPr>
      </p:pic>
      <p:sp>
        <p:nvSpPr>
          <p:cNvPr id="4" name="3 Rectángulo"/>
          <p:cNvSpPr/>
          <p:nvPr/>
        </p:nvSpPr>
        <p:spPr>
          <a:xfrm>
            <a:off x="0" y="6597352"/>
            <a:ext cx="9144000" cy="260648"/>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1"/>
                </a:solidFill>
              </a:rPr>
              <a:t>www.sacanell.net                                                                                  www.ainhoabergua.com</a:t>
            </a:r>
            <a:endParaRPr lang="es-ES" dirty="0">
              <a:solidFill>
                <a:schemeClr val="bg1"/>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1319</TotalTime>
  <Words>1200</Words>
  <Application>Microsoft Macintosh PowerPoint</Application>
  <PresentationFormat>Presentación en pantalla (4:3)</PresentationFormat>
  <Paragraphs>284</Paragraphs>
  <Slides>51</Slides>
  <Notes>9</Notes>
  <HiddenSlides>0</HiddenSlides>
  <MMClips>1</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51</vt:i4>
      </vt:variant>
    </vt:vector>
  </HeadingPairs>
  <TitlesOfParts>
    <vt:vector size="61" baseType="lpstr">
      <vt:lpstr>Arial</vt:lpstr>
      <vt:lpstr>Calibri</vt:lpstr>
      <vt:lpstr>Comic Sans MS</vt:lpstr>
      <vt:lpstr>Gotham Narrow Book</vt:lpstr>
      <vt:lpstr>Mangal</vt:lpstr>
      <vt:lpstr>ＭＳ Ｐゴシック</vt:lpstr>
      <vt:lpstr>SimSun</vt:lpstr>
      <vt:lpstr>StarSymbol</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círculos rojos son iguales?</vt:lpstr>
      <vt:lpstr>Presentación de PowerPoint</vt:lpstr>
      <vt:lpstr>¿Dónde está el error?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Lide</dc:creator>
  <cp:lastModifiedBy>Jaime</cp:lastModifiedBy>
  <cp:revision>64</cp:revision>
  <dcterms:created xsi:type="dcterms:W3CDTF">2017-10-25T08:13:38Z</dcterms:created>
  <dcterms:modified xsi:type="dcterms:W3CDTF">2017-11-04T07:12:22Z</dcterms:modified>
  <cp:contentStatus/>
</cp:coreProperties>
</file>